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35"/>
  </p:notesMasterIdLst>
  <p:handoutMasterIdLst>
    <p:handoutMasterId r:id="rId36"/>
  </p:handoutMasterIdLst>
  <p:sldIdLst>
    <p:sldId id="291" r:id="rId2"/>
    <p:sldId id="262" r:id="rId3"/>
    <p:sldId id="278" r:id="rId4"/>
    <p:sldId id="258" r:id="rId5"/>
    <p:sldId id="281" r:id="rId6"/>
    <p:sldId id="264" r:id="rId7"/>
    <p:sldId id="284" r:id="rId8"/>
    <p:sldId id="267" r:id="rId9"/>
    <p:sldId id="286" r:id="rId10"/>
    <p:sldId id="287" r:id="rId11"/>
    <p:sldId id="288" r:id="rId12"/>
    <p:sldId id="289" r:id="rId13"/>
    <p:sldId id="269" r:id="rId14"/>
    <p:sldId id="270" r:id="rId15"/>
    <p:sldId id="271" r:id="rId16"/>
    <p:sldId id="272" r:id="rId17"/>
    <p:sldId id="283" r:id="rId18"/>
    <p:sldId id="266" r:id="rId19"/>
    <p:sldId id="292" r:id="rId20"/>
    <p:sldId id="302" r:id="rId21"/>
    <p:sldId id="276" r:id="rId22"/>
    <p:sldId id="300" r:id="rId23"/>
    <p:sldId id="279" r:id="rId24"/>
    <p:sldId id="261" r:id="rId25"/>
    <p:sldId id="296" r:id="rId26"/>
    <p:sldId id="301" r:id="rId27"/>
    <p:sldId id="285" r:id="rId28"/>
    <p:sldId id="268" r:id="rId29"/>
    <p:sldId id="295" r:id="rId30"/>
    <p:sldId id="297" r:id="rId31"/>
    <p:sldId id="298" r:id="rId32"/>
    <p:sldId id="299" r:id="rId33"/>
    <p:sldId id="290" r:id="rId34"/>
  </p:sldIdLst>
  <p:sldSz cx="9144000" cy="6858000" type="screen4x3"/>
  <p:notesSz cx="7010400" cy="9296400"/>
  <p:custDataLst>
    <p:tags r:id="rId3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6FE"/>
    <a:srgbClr val="D8DBFE"/>
    <a:srgbClr val="333399"/>
    <a:srgbClr val="EBD7FF"/>
    <a:srgbClr val="800000"/>
    <a:srgbClr val="9933FF"/>
    <a:srgbClr val="FF3399"/>
    <a:srgbClr val="E0E2F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 autoAdjust="0"/>
    <p:restoredTop sz="94660" autoAdjust="0"/>
  </p:normalViewPr>
  <p:slideViewPr>
    <p:cSldViewPr>
      <p:cViewPr>
        <p:scale>
          <a:sx n="80" d="100"/>
          <a:sy n="80" d="100"/>
        </p:scale>
        <p:origin x="-1266" y="18"/>
      </p:cViewPr>
      <p:guideLst>
        <p:guide orient="horz" pos="2160"/>
        <p:guide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68"/>
    </p:cViewPr>
  </p:sorterViewPr>
  <p:notesViewPr>
    <p:cSldViewPr>
      <p:cViewPr varScale="1">
        <p:scale>
          <a:sx n="57" d="100"/>
          <a:sy n="57" d="100"/>
        </p:scale>
        <p:origin x="-1674" y="-78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hPercent val="63"/>
      <c:depthPercent val="100"/>
      <c:rAngAx val="1"/>
    </c:view3D>
    <c:floor>
      <c:spPr>
        <a:noFill/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23809523809523814"/>
          <c:y val="3.836930455635492E-2"/>
          <c:w val="0.54377880184331795"/>
          <c:h val="0.57793764988009588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Enhance student learning and achievement</c:v>
                </c:pt>
              </c:strCache>
            </c:strRef>
          </c:tx>
          <c:spPr>
            <a:solidFill>
              <a:schemeClr val="tx2"/>
            </a:solidFill>
            <a:ln w="16873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6.847385261523353E-4"/>
                  <c:y val="8.0162960021242569E-2"/>
                </c:manualLayout>
              </c:layout>
              <c:showVal val="1"/>
            </c:dLbl>
            <c:spPr>
              <a:noFill/>
              <a:ln w="33745">
                <a:noFill/>
              </a:ln>
            </c:spPr>
            <c:txPr>
              <a:bodyPr/>
              <a:lstStyle/>
              <a:p>
                <a:pPr>
                  <a:defRPr sz="186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Engage students in learning</c:v>
                </c:pt>
              </c:strCache>
            </c:strRef>
          </c:tx>
          <c:spPr>
            <a:solidFill>
              <a:schemeClr val="accent2"/>
            </a:solidFill>
            <a:ln w="16873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8.9575061602436049E-4"/>
                  <c:y val="8.6420426026749986E-2"/>
                </c:manualLayout>
              </c:layout>
              <c:showVal val="1"/>
            </c:dLbl>
            <c:spPr>
              <a:noFill/>
              <a:ln w="33745">
                <a:noFill/>
              </a:ln>
            </c:spPr>
            <c:txPr>
              <a:bodyPr/>
              <a:lstStyle/>
              <a:p>
                <a:pPr>
                  <a:defRPr sz="186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0%</c:formatCode>
                <c:ptCount val="1"/>
                <c:pt idx="0">
                  <c:v>0.70000000000000007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Build skills to lead and participate in the 21st Century Workforce</c:v>
                </c:pt>
              </c:strCache>
            </c:strRef>
          </c:tx>
          <c:spPr>
            <a:solidFill>
              <a:schemeClr val="folHlink"/>
            </a:solidFill>
            <a:ln w="16873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9.401414479089452E-4"/>
                  <c:y val="8.7357204625559098E-2"/>
                </c:manualLayout>
              </c:layout>
              <c:showVal val="1"/>
            </c:dLbl>
            <c:spPr>
              <a:noFill/>
              <a:ln w="33745">
                <a:noFill/>
              </a:ln>
            </c:spPr>
            <c:txPr>
              <a:bodyPr/>
              <a:lstStyle/>
              <a:p>
                <a:pPr>
                  <a:defRPr sz="186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0%</c:formatCode>
                <c:ptCount val="1"/>
                <c:pt idx="0">
                  <c:v>0.9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Provide equal access to greater educational opportunities</c:v>
                </c:pt>
              </c:strCache>
            </c:strRef>
          </c:tx>
          <c:spPr>
            <a:solidFill>
              <a:srgbClr val="CCCCFF"/>
            </a:solidFill>
            <a:ln w="16873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9.8453227979364093E-4"/>
                  <c:y val="9.4448385664461759E-2"/>
                </c:manualLayout>
              </c:layout>
              <c:showVal val="1"/>
            </c:dLbl>
            <c:spPr>
              <a:noFill/>
              <a:ln w="33745">
                <a:noFill/>
              </a:ln>
            </c:spPr>
            <c:txPr>
              <a:bodyPr/>
              <a:lstStyle/>
              <a:p>
                <a:pPr>
                  <a:defRPr sz="186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0%</c:formatCode>
                <c:ptCount val="1"/>
                <c:pt idx="0">
                  <c:v>0.75000000000000011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Close the digital divide</c:v>
                </c:pt>
              </c:strCache>
            </c:strRef>
          </c:tx>
          <c:spPr>
            <a:solidFill>
              <a:schemeClr val="hlink"/>
            </a:solidFill>
            <a:ln w="16873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4.101119732262226E-3"/>
                  <c:y val="6.8903203815363107E-2"/>
                </c:manualLayout>
              </c:layout>
              <c:showVal val="1"/>
            </c:dLbl>
            <c:spPr>
              <a:noFill/>
              <a:ln w="33745">
                <a:noFill/>
              </a:ln>
            </c:spPr>
            <c:txPr>
              <a:bodyPr/>
              <a:lstStyle/>
              <a:p>
                <a:pPr>
                  <a:defRPr sz="186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Sheet1!$B$6:$B$6</c:f>
              <c:numCache>
                <c:formatCode>0%</c:formatCode>
                <c:ptCount val="1"/>
                <c:pt idx="0">
                  <c:v>0.8</c:v>
                </c:pt>
              </c:numCache>
            </c:numRef>
          </c:val>
        </c:ser>
        <c:gapDepth val="0"/>
        <c:shape val="box"/>
        <c:axId val="133825280"/>
        <c:axId val="133826816"/>
        <c:axId val="0"/>
      </c:bar3DChart>
      <c:catAx>
        <c:axId val="133825280"/>
        <c:scaling>
          <c:orientation val="minMax"/>
        </c:scaling>
        <c:axPos val="b"/>
        <c:numFmt formatCode="General" sourceLinked="1"/>
        <c:tickLblPos val="low"/>
        <c:spPr>
          <a:ln w="421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391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33826816"/>
        <c:crosses val="autoZero"/>
        <c:auto val="1"/>
        <c:lblAlgn val="ctr"/>
        <c:lblOffset val="100"/>
        <c:tickLblSkip val="1"/>
        <c:tickMarkSkip val="1"/>
      </c:catAx>
      <c:valAx>
        <c:axId val="133826816"/>
        <c:scaling>
          <c:orientation val="minMax"/>
        </c:scaling>
        <c:axPos val="l"/>
        <c:majorGridlines>
          <c:spPr>
            <a:ln w="16873">
              <a:solidFill>
                <a:srgbClr val="FFFFFF"/>
              </a:solidFill>
              <a:prstDash val="solid"/>
            </a:ln>
          </c:spPr>
        </c:majorGridlines>
        <c:numFmt formatCode="0%" sourceLinked="1"/>
        <c:tickLblPos val="nextTo"/>
        <c:spPr>
          <a:ln w="421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60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133825280"/>
        <c:crosses val="autoZero"/>
        <c:crossBetween val="between"/>
      </c:valAx>
      <c:spPr>
        <a:noFill/>
        <a:ln w="33745">
          <a:noFill/>
        </a:ln>
      </c:spPr>
    </c:plotArea>
    <c:legend>
      <c:legendPos val="b"/>
      <c:layout>
        <c:manualLayout>
          <c:xMode val="edge"/>
          <c:yMode val="edge"/>
          <c:x val="0.11534960034249357"/>
          <c:y val="0.65059873978737393"/>
          <c:w val="0.74193548387096764"/>
          <c:h val="0.30695443645083931"/>
        </c:manualLayout>
      </c:layout>
      <c:spPr>
        <a:noFill/>
        <a:ln w="4218">
          <a:solidFill>
            <a:schemeClr val="tx1"/>
          </a:solidFill>
          <a:prstDash val="solid"/>
        </a:ln>
      </c:spPr>
      <c:txPr>
        <a:bodyPr/>
        <a:lstStyle/>
        <a:p>
          <a:pPr>
            <a:defRPr sz="1342" b="0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391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view3D>
      <c:hPercent val="72"/>
      <c:depthPercent val="100"/>
      <c:rAngAx val="1"/>
    </c:view3D>
    <c:floor>
      <c:spPr>
        <a:noFill/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8.8765603328710183E-2"/>
          <c:y val="0.15206611570247944"/>
          <c:w val="0.89736477115117907"/>
          <c:h val="0.7140495867768597"/>
        </c:manualLayout>
      </c:layout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2"/>
            </a:solidFill>
            <a:ln w="10724">
              <a:solidFill>
                <a:schemeClr val="tx1"/>
              </a:solidFill>
              <a:prstDash val="solid"/>
            </a:ln>
          </c:spPr>
          <c:dPt>
            <c:idx val="1"/>
            <c:spPr>
              <a:solidFill>
                <a:schemeClr val="folHlink"/>
              </a:solidFill>
              <a:ln w="10724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tx2"/>
              </a:solidFill>
              <a:ln w="1072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6345417261677871E-2"/>
                  <c:y val="8.7499410444985215E-2"/>
                </c:manualLayout>
              </c:layout>
              <c:tx>
                <c:rich>
                  <a:bodyPr/>
                  <a:lstStyle/>
                  <a:p>
                    <a:pPr>
                      <a:defRPr sz="1520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 dirty="0" smtClean="0"/>
                      <a:t>24%</a:t>
                    </a:r>
                    <a:endParaRPr lang="en-US" dirty="0"/>
                  </a:p>
                </c:rich>
              </c:tx>
              <c:spPr>
                <a:noFill/>
                <a:ln w="21449">
                  <a:noFill/>
                </a:ln>
              </c:spPr>
            </c:dLbl>
            <c:dLbl>
              <c:idx val="1"/>
              <c:layout>
                <c:manualLayout>
                  <c:x val="-8.9356324910671962E-3"/>
                  <c:y val="9.4627389953281058E-2"/>
                </c:manualLayout>
              </c:layout>
              <c:tx>
                <c:rich>
                  <a:bodyPr/>
                  <a:lstStyle/>
                  <a:p>
                    <a:pPr>
                      <a:defRPr sz="1520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/>
                      <a:t>35%</a:t>
                    </a:r>
                  </a:p>
                </c:rich>
              </c:tx>
              <c:spPr>
                <a:noFill/>
                <a:ln w="21449">
                  <a:noFill/>
                </a:ln>
              </c:spPr>
            </c:dLbl>
            <c:dLbl>
              <c:idx val="2"/>
              <c:layout>
                <c:manualLayout>
                  <c:x val="0.21761644746499823"/>
                  <c:y val="0.30106819766912962"/>
                </c:manualLayout>
              </c:layout>
              <c:tx>
                <c:rich>
                  <a:bodyPr/>
                  <a:lstStyle/>
                  <a:p>
                    <a:pPr>
                      <a:defRPr sz="1520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 dirty="0" smtClean="0"/>
                      <a:t>12%</a:t>
                    </a:r>
                    <a:endParaRPr lang="en-US" dirty="0"/>
                  </a:p>
                </c:rich>
              </c:tx>
              <c:spPr>
                <a:noFill/>
                <a:ln w="21449">
                  <a:noFill/>
                </a:ln>
              </c:spPr>
            </c:dLbl>
            <c:dLbl>
              <c:idx val="3"/>
              <c:delete val="1"/>
            </c:dLbl>
            <c:spPr>
              <a:noFill/>
              <a:ln w="21449">
                <a:noFill/>
              </a:ln>
            </c:spPr>
            <c:txPr>
              <a:bodyPr/>
              <a:lstStyle/>
              <a:p>
                <a:pPr>
                  <a:defRPr sz="1182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  <c:showCatName val="1"/>
            <c:showSerName val="1"/>
          </c:dLbls>
          <c:cat>
            <c:strRef>
              <c:f>Sheet1!$A$2:$A$5</c:f>
              <c:strCache>
                <c:ptCount val="4"/>
                <c:pt idx="0">
                  <c:v>7 or more years</c:v>
                </c:pt>
                <c:pt idx="1">
                  <c:v>3-6 years</c:v>
                </c:pt>
                <c:pt idx="2">
                  <c:v>1-3 years</c:v>
                </c:pt>
                <c:pt idx="3">
                  <c:v>Less than 1 year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0.24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0.12</c:v>
                </c:pt>
              </c:numCache>
            </c:numRef>
          </c:val>
        </c:ser>
        <c:gapDepth val="0"/>
        <c:shape val="box"/>
        <c:axId val="241705728"/>
        <c:axId val="241707264"/>
        <c:axId val="0"/>
      </c:bar3DChart>
      <c:catAx>
        <c:axId val="241705728"/>
        <c:scaling>
          <c:orientation val="minMax"/>
        </c:scaling>
        <c:axPos val="b"/>
        <c:numFmt formatCode="General" sourceLinked="1"/>
        <c:tickLblPos val="low"/>
        <c:spPr>
          <a:ln w="268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51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241707264"/>
        <c:crosses val="autoZero"/>
        <c:auto val="1"/>
        <c:lblAlgn val="ctr"/>
        <c:lblOffset val="100"/>
        <c:tickLblSkip val="1"/>
        <c:tickMarkSkip val="1"/>
      </c:catAx>
      <c:valAx>
        <c:axId val="241707264"/>
        <c:scaling>
          <c:orientation val="minMax"/>
        </c:scaling>
        <c:axPos val="l"/>
        <c:majorGridlines>
          <c:spPr>
            <a:ln w="10724">
              <a:solidFill>
                <a:srgbClr val="FFFFFF"/>
              </a:solidFill>
              <a:prstDash val="solid"/>
            </a:ln>
          </c:spPr>
        </c:majorGridlines>
        <c:numFmt formatCode="0%" sourceLinked="1"/>
        <c:tickLblPos val="nextTo"/>
        <c:spPr>
          <a:ln w="268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51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241705728"/>
        <c:crosses val="autoZero"/>
        <c:crossBetween val="between"/>
      </c:valAx>
      <c:spPr>
        <a:noFill/>
        <a:ln w="21449">
          <a:noFill/>
        </a:ln>
      </c:spPr>
    </c:plotArea>
    <c:legend>
      <c:legendPos val="t"/>
      <c:layout>
        <c:manualLayout>
          <c:xMode val="edge"/>
          <c:yMode val="edge"/>
          <c:x val="0.15811373092926498"/>
          <c:y val="4.958677685950417E-3"/>
          <c:w val="0.68238557558945923"/>
          <c:h val="0.1272727272727272"/>
        </c:manualLayout>
      </c:layout>
      <c:spPr>
        <a:noFill/>
        <a:ln w="21449">
          <a:noFill/>
        </a:ln>
      </c:spPr>
      <c:txPr>
        <a:bodyPr/>
        <a:lstStyle/>
        <a:p>
          <a:pPr>
            <a:defRPr sz="1554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499" b="1" i="0" u="none" strike="noStrike" baseline="0">
          <a:solidFill>
            <a:schemeClr val="tx1"/>
          </a:solidFill>
          <a:latin typeface="Verdana"/>
          <a:ea typeface="Verdana"/>
          <a:cs typeface="Verdana"/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18266978922716631"/>
          <c:y val="4.4150110375275929E-3"/>
          <c:w val="0.52810304449648715"/>
          <c:h val="0.99558498896247227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Planning Started</c:v>
                </c:pt>
              </c:strCache>
            </c:strRef>
          </c:tx>
          <c:spPr>
            <a:solidFill>
              <a:schemeClr val="accent1"/>
            </a:solidFill>
            <a:ln w="12663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2"/>
              </a:solidFill>
              <a:ln w="12663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tx2"/>
              </a:solidFill>
              <a:ln w="12663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994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/>
                      <a:t>
   44%</a:t>
                    </a:r>
                  </a:p>
                </c:rich>
              </c:tx>
              <c:spPr>
                <a:noFill/>
                <a:ln w="25327">
                  <a:noFill/>
                </a:ln>
              </c:spPr>
            </c:dLbl>
            <c:dLbl>
              <c:idx val="1"/>
              <c:layout>
                <c:manualLayout>
                  <c:x val="-2.3610130841454403E-2"/>
                  <c:y val="-0.22512579069383065"/>
                </c:manualLayout>
              </c:layout>
              <c:tx>
                <c:rich>
                  <a:bodyPr/>
                  <a:lstStyle/>
                  <a:p>
                    <a:pPr>
                      <a:defRPr sz="1994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/>
                      <a:t>
56%</a:t>
                    </a:r>
                  </a:p>
                </c:rich>
              </c:tx>
              <c:spPr>
                <a:noFill/>
                <a:ln w="25327">
                  <a:noFill/>
                </a:ln>
              </c:spPr>
              <c:dLblPos val="bestFit"/>
            </c:dLbl>
            <c:numFmt formatCode="0%" sourceLinked="0"/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994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CatName val="1"/>
            <c:showPercent val="1"/>
          </c:dLbls>
          <c:cat>
            <c:strRef>
              <c:f>Sheet1!$B$1:$C$1</c:f>
              <c:strCache>
                <c:ptCount val="2"/>
                <c:pt idx="0">
                  <c:v>Before 2002</c:v>
                </c:pt>
                <c:pt idx="1">
                  <c:v>After 2002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43.821746880570416</c:v>
                </c:pt>
                <c:pt idx="1">
                  <c:v>56</c:v>
                </c:pt>
              </c:numCache>
            </c:numRef>
          </c:val>
        </c:ser>
        <c:firstSliceAng val="0"/>
      </c:pieChart>
      <c:spPr>
        <a:noFill/>
        <a:ln w="12663">
          <a:solidFill>
            <a:srgbClr val="FFFFFF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5878220140515229"/>
          <c:y val="4.6357615894039743E-2"/>
          <c:w val="0.19789227166276346"/>
          <c:h val="0.14790286975717443"/>
        </c:manualLayout>
      </c:layout>
      <c:spPr>
        <a:noFill/>
        <a:ln w="3166">
          <a:solidFill>
            <a:schemeClr val="tx1"/>
          </a:solidFill>
          <a:prstDash val="solid"/>
        </a:ln>
      </c:spPr>
      <c:txPr>
        <a:bodyPr/>
        <a:lstStyle/>
        <a:p>
          <a:pPr>
            <a:defRPr sz="1650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zero"/>
  </c:chart>
  <c:spPr>
    <a:noFill/>
    <a:ln w="12663">
      <a:solidFill>
        <a:srgbClr val="FFFFFF"/>
      </a:solidFill>
      <a:prstDash val="solid"/>
    </a:ln>
  </c:spPr>
  <c:txPr>
    <a:bodyPr/>
    <a:lstStyle/>
    <a:p>
      <a:pPr>
        <a:defRPr sz="179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0.18266978922716631"/>
          <c:y val="4.4150110375275929E-3"/>
          <c:w val="0.52810304449648715"/>
          <c:h val="0.99558498896247227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Planning Started</c:v>
                </c:pt>
              </c:strCache>
            </c:strRef>
          </c:tx>
          <c:spPr>
            <a:solidFill>
              <a:schemeClr val="accent1"/>
            </a:solidFill>
            <a:ln w="12663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2"/>
              </a:solidFill>
              <a:ln w="12663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tx2"/>
              </a:solidFill>
              <a:ln w="12663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994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 dirty="0"/>
                      <a:t>
   </a:t>
                    </a:r>
                    <a:r>
                      <a:rPr lang="en-US" dirty="0" smtClean="0"/>
                      <a:t>40%</a:t>
                    </a:r>
                    <a:endParaRPr lang="en-US" dirty="0"/>
                  </a:p>
                </c:rich>
              </c:tx>
              <c:spPr>
                <a:noFill/>
                <a:ln w="25327">
                  <a:noFill/>
                </a:ln>
              </c:spPr>
            </c:dLbl>
            <c:dLbl>
              <c:idx val="1"/>
              <c:layout>
                <c:manualLayout>
                  <c:x val="-5.0718704500792591E-2"/>
                  <c:y val="-0.19169453668162392"/>
                </c:manualLayout>
              </c:layout>
              <c:tx>
                <c:rich>
                  <a:bodyPr/>
                  <a:lstStyle/>
                  <a:p>
                    <a:pPr>
                      <a:defRPr sz="1994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 dirty="0"/>
                      <a:t>
</a:t>
                    </a:r>
                    <a:r>
                      <a:rPr lang="en-US" dirty="0" smtClean="0"/>
                      <a:t>60%</a:t>
                    </a:r>
                    <a:endParaRPr lang="en-US" dirty="0"/>
                  </a:p>
                </c:rich>
              </c:tx>
              <c:spPr>
                <a:noFill/>
                <a:ln w="25327">
                  <a:noFill/>
                </a:ln>
              </c:spPr>
              <c:dLblPos val="bestFit"/>
            </c:dLbl>
            <c:numFmt formatCode="0%" sourceLinked="0"/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994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CatName val="1"/>
            <c:showPercent val="1"/>
          </c:dLbls>
          <c:cat>
            <c:strRef>
              <c:f>Sheet1!$B$1:$C$1</c:f>
              <c:strCache>
                <c:ptCount val="2"/>
                <c:pt idx="0">
                  <c:v>Before 2002</c:v>
                </c:pt>
                <c:pt idx="1">
                  <c:v>After 2002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firstSliceAng val="0"/>
      </c:pieChart>
      <c:spPr>
        <a:noFill/>
        <a:ln w="12663">
          <a:solidFill>
            <a:srgbClr val="FFFFFF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552693208430914"/>
          <c:y val="4.6357615894039743E-2"/>
          <c:w val="0.19789227166276346"/>
          <c:h val="0.14790286975717443"/>
        </c:manualLayout>
      </c:layout>
      <c:spPr>
        <a:noFill/>
        <a:ln w="3166">
          <a:solidFill>
            <a:schemeClr val="tx1"/>
          </a:solidFill>
          <a:prstDash val="solid"/>
        </a:ln>
      </c:spPr>
      <c:txPr>
        <a:bodyPr/>
        <a:lstStyle/>
        <a:p>
          <a:pPr>
            <a:defRPr sz="1650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zero"/>
  </c:chart>
  <c:spPr>
    <a:noFill/>
    <a:ln w="12663">
      <a:solidFill>
        <a:srgbClr val="FFFFFF"/>
      </a:solidFill>
      <a:prstDash val="solid"/>
    </a:ln>
  </c:spPr>
  <c:txPr>
    <a:bodyPr/>
    <a:lstStyle/>
    <a:p>
      <a:pPr>
        <a:defRPr sz="179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0.1402985074626866"/>
          <c:y val="0"/>
          <c:w val="0.61940298507462677"/>
          <c:h val="0.9346846846846848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Yes</c:v>
                </c:pt>
              </c:strCache>
            </c:strRef>
          </c:tx>
          <c:spPr>
            <a:solidFill>
              <a:schemeClr val="accent1"/>
            </a:solidFill>
            <a:ln w="12998">
              <a:solidFill>
                <a:schemeClr val="tx1"/>
              </a:solidFill>
              <a:prstDash val="solid"/>
            </a:ln>
          </c:spPr>
          <c:dPt>
            <c:idx val="1"/>
            <c:spPr>
              <a:solidFill>
                <a:schemeClr val="accent2"/>
              </a:solidFill>
              <a:ln w="12998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/>
              <c:spPr>
                <a:noFill/>
                <a:ln w="25996">
                  <a:noFill/>
                </a:ln>
              </c:spPr>
              <c:txPr>
                <a:bodyPr/>
                <a:lstStyle/>
                <a:p>
                  <a:pPr>
                    <a:defRPr sz="2047" b="1" i="0" u="none" strike="noStrike" baseline="0">
                      <a:solidFill>
                        <a:schemeClr val="tx1"/>
                      </a:solidFill>
                      <a:latin typeface="Century Gothic"/>
                      <a:ea typeface="Century Gothic"/>
                      <a:cs typeface="Century Gothic"/>
                    </a:defRPr>
                  </a:pPr>
                  <a:endParaRPr lang="en-US"/>
                </a:p>
              </c:txPr>
              <c:showVal val="1"/>
            </c:dLbl>
            <c:dLbl>
              <c:idx val="1"/>
              <c:layout/>
              <c:spPr>
                <a:noFill/>
                <a:ln w="25996">
                  <a:noFill/>
                </a:ln>
              </c:spPr>
              <c:txPr>
                <a:bodyPr/>
                <a:lstStyle/>
                <a:p>
                  <a:pPr>
                    <a:defRPr sz="2047" b="1" i="0" u="none" strike="noStrike" baseline="0">
                      <a:solidFill>
                        <a:schemeClr val="tx1"/>
                      </a:solidFill>
                      <a:latin typeface="Century Gothic"/>
                      <a:ea typeface="Century Gothic"/>
                      <a:cs typeface="Century Gothic"/>
                    </a:defRPr>
                  </a:pPr>
                  <a:endParaRPr lang="en-US"/>
                </a:p>
              </c:txPr>
              <c:showVal val="1"/>
            </c:dLbl>
            <c:delete val="1"/>
          </c:dLbls>
          <c:cat>
            <c:strRef>
              <c:f>Sheet1!$B$1:$C$1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Sheet1!$B$2:$C$2</c:f>
              <c:numCache>
                <c:formatCode>0%</c:formatCode>
                <c:ptCount val="2"/>
                <c:pt idx="0">
                  <c:v>0.65000000000000013</c:v>
                </c:pt>
                <c:pt idx="1">
                  <c:v>0.35000000000000003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2998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12998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Sheet1!$B$1:$C$1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2998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12998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12998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Sheet1!$B$1:$C$1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</c:numCache>
            </c:numRef>
          </c:val>
        </c:ser>
        <c:firstSliceAng val="0"/>
      </c:pieChart>
      <c:spPr>
        <a:noFill/>
        <a:ln w="25996">
          <a:noFill/>
        </a:ln>
      </c:spPr>
    </c:plotArea>
    <c:legend>
      <c:legendPos val="r"/>
      <c:layout>
        <c:manualLayout>
          <c:xMode val="edge"/>
          <c:yMode val="edge"/>
          <c:x val="0.84776119402985073"/>
          <c:y val="2.7027027027027039E-2"/>
          <c:w val="0.12238805970149254"/>
          <c:h val="0.15990990990990991"/>
        </c:manualLayout>
      </c:layout>
      <c:spPr>
        <a:noFill/>
        <a:ln w="3249">
          <a:solidFill>
            <a:schemeClr val="tx1"/>
          </a:solidFill>
          <a:prstDash val="solid"/>
        </a:ln>
      </c:spPr>
      <c:txPr>
        <a:bodyPr/>
        <a:lstStyle/>
        <a:p>
          <a:pPr>
            <a:defRPr sz="1812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97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0.1402985074626866"/>
          <c:y val="0"/>
          <c:w val="0.61940298507462677"/>
          <c:h val="0.9346846846846848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Yes</c:v>
                </c:pt>
              </c:strCache>
            </c:strRef>
          </c:tx>
          <c:spPr>
            <a:solidFill>
              <a:schemeClr val="accent1"/>
            </a:solidFill>
            <a:ln w="12998">
              <a:solidFill>
                <a:schemeClr val="tx1"/>
              </a:solidFill>
              <a:prstDash val="solid"/>
            </a:ln>
          </c:spPr>
          <c:dPt>
            <c:idx val="1"/>
            <c:spPr>
              <a:solidFill>
                <a:schemeClr val="accent2"/>
              </a:solidFill>
              <a:ln w="12998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/>
              <c:spPr>
                <a:noFill/>
                <a:ln w="25996">
                  <a:noFill/>
                </a:ln>
              </c:spPr>
              <c:txPr>
                <a:bodyPr/>
                <a:lstStyle/>
                <a:p>
                  <a:pPr>
                    <a:defRPr sz="2047" b="1" i="0" u="none" strike="noStrike" baseline="0">
                      <a:solidFill>
                        <a:schemeClr val="tx1"/>
                      </a:solidFill>
                      <a:latin typeface="Century Gothic"/>
                      <a:ea typeface="Century Gothic"/>
                      <a:cs typeface="Century Gothic"/>
                    </a:defRPr>
                  </a:pPr>
                  <a:endParaRPr lang="en-US"/>
                </a:p>
              </c:txPr>
              <c:showVal val="1"/>
            </c:dLbl>
            <c:dLbl>
              <c:idx val="1"/>
              <c:layout/>
              <c:spPr>
                <a:noFill/>
                <a:ln w="25996">
                  <a:noFill/>
                </a:ln>
              </c:spPr>
              <c:txPr>
                <a:bodyPr/>
                <a:lstStyle/>
                <a:p>
                  <a:pPr>
                    <a:defRPr sz="2047" b="1" i="0" u="none" strike="noStrike" baseline="0">
                      <a:solidFill>
                        <a:schemeClr val="tx1"/>
                      </a:solidFill>
                      <a:latin typeface="Century Gothic"/>
                      <a:ea typeface="Century Gothic"/>
                      <a:cs typeface="Century Gothic"/>
                    </a:defRPr>
                  </a:pPr>
                  <a:endParaRPr lang="en-US"/>
                </a:p>
              </c:txPr>
              <c:showVal val="1"/>
            </c:dLbl>
            <c:delete val="1"/>
          </c:dLbls>
          <c:cat>
            <c:strRef>
              <c:f>Sheet1!$B$1:$C$1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Sheet1!$B$2:$C$2</c:f>
              <c:numCache>
                <c:formatCode>0%</c:formatCode>
                <c:ptCount val="2"/>
                <c:pt idx="0">
                  <c:v>0.71</c:v>
                </c:pt>
                <c:pt idx="1">
                  <c:v>0.28999999999999998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2998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12998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Sheet1!$B$1:$C$1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2998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12998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12998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Sheet1!$B$1:$C$1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</c:numCache>
            </c:numRef>
          </c:val>
        </c:ser>
        <c:firstSliceAng val="0"/>
      </c:pieChart>
      <c:spPr>
        <a:noFill/>
        <a:ln w="25996">
          <a:noFill/>
        </a:ln>
      </c:spPr>
    </c:plotArea>
    <c:legend>
      <c:legendPos val="r"/>
      <c:layout>
        <c:manualLayout>
          <c:xMode val="edge"/>
          <c:yMode val="edge"/>
          <c:x val="0.84029850746268664"/>
          <c:y val="2.0270270270270278E-2"/>
          <c:w val="0.12238805970149254"/>
          <c:h val="0.15990990990990991"/>
        </c:manualLayout>
      </c:layout>
      <c:spPr>
        <a:noFill/>
        <a:ln w="3249">
          <a:solidFill>
            <a:schemeClr val="tx1"/>
          </a:solidFill>
          <a:prstDash val="solid"/>
        </a:ln>
      </c:spPr>
      <c:txPr>
        <a:bodyPr/>
        <a:lstStyle/>
        <a:p>
          <a:pPr>
            <a:defRPr sz="1812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97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view3D>
      <c:hPercent val="63"/>
      <c:depthPercent val="100"/>
      <c:rAngAx val="1"/>
    </c:view3D>
    <c:floor>
      <c:spPr>
        <a:noFill/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26226993865030673"/>
          <c:y val="4.5563549160671457E-2"/>
          <c:w val="0.5429447852760737"/>
          <c:h val="0.57793764988009588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Enhance student learning and achievement</c:v>
                </c:pt>
              </c:strCache>
            </c:strRef>
          </c:tx>
          <c:spPr>
            <a:solidFill>
              <a:schemeClr val="tx2"/>
            </a:solidFill>
            <a:ln w="16882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6.8192943394619772E-4"/>
                  <c:y val="7.090599939508592E-2"/>
                </c:manualLayout>
              </c:layout>
              <c:showVal val="1"/>
            </c:dLbl>
            <c:spPr>
              <a:noFill/>
              <a:ln w="33764">
                <a:noFill/>
              </a:ln>
            </c:spPr>
            <c:txPr>
              <a:bodyPr/>
              <a:lstStyle/>
              <a:p>
                <a:pPr>
                  <a:defRPr sz="1861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0%</c:formatCode>
                <c:ptCount val="1"/>
                <c:pt idx="0">
                  <c:v>0.94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Engage students in learning</c:v>
                </c:pt>
              </c:strCache>
            </c:strRef>
          </c:tx>
          <c:spPr>
            <a:solidFill>
              <a:schemeClr val="accent2"/>
            </a:solidFill>
            <a:ln w="16882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8.9550643871694224E-4"/>
                  <c:y val="8.0739389832350725E-2"/>
                </c:manualLayout>
              </c:layout>
              <c:showVal val="1"/>
            </c:dLbl>
            <c:spPr>
              <a:noFill/>
              <a:ln w="33764">
                <a:noFill/>
              </a:ln>
            </c:spPr>
            <c:txPr>
              <a:bodyPr/>
              <a:lstStyle/>
              <a:p>
                <a:pPr>
                  <a:defRPr sz="1861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0%</c:formatCode>
                <c:ptCount val="1"/>
                <c:pt idx="0">
                  <c:v>0.82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Build skills to lead and participate in the 21st Century Workforce</c:v>
                </c:pt>
              </c:strCache>
            </c:strRef>
          </c:tx>
          <c:spPr>
            <a:solidFill>
              <a:schemeClr val="folHlink"/>
            </a:solidFill>
            <a:ln w="16882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1.1683647254634947E-3"/>
                  <c:y val="7.5547294327100417E-2"/>
                </c:manualLayout>
              </c:layout>
              <c:showVal val="1"/>
            </c:dLbl>
            <c:spPr>
              <a:noFill/>
              <a:ln w="33764">
                <a:noFill/>
              </a:ln>
            </c:spPr>
            <c:txPr>
              <a:bodyPr/>
              <a:lstStyle/>
              <a:p>
                <a:pPr>
                  <a:defRPr sz="1861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0%</c:formatCode>
                <c:ptCount val="1"/>
                <c:pt idx="0">
                  <c:v>0.94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Provide equal access to greater educational opportunities</c:v>
                </c:pt>
              </c:strCache>
            </c:strRef>
          </c:tx>
          <c:spPr>
            <a:solidFill>
              <a:srgbClr val="CCCCFF"/>
            </a:solidFill>
            <a:ln w="16882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9.8301282473540683E-4"/>
                  <c:y val="8.7933634436667338E-2"/>
                </c:manualLayout>
              </c:layout>
              <c:showVal val="1"/>
            </c:dLbl>
            <c:spPr>
              <a:noFill/>
              <a:ln w="33764">
                <a:noFill/>
              </a:ln>
            </c:spPr>
            <c:txPr>
              <a:bodyPr/>
              <a:lstStyle/>
              <a:p>
                <a:pPr>
                  <a:defRPr sz="1861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0%</c:formatCode>
                <c:ptCount val="1"/>
                <c:pt idx="0">
                  <c:v>0.76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Support innovative pedagogical changes in participating schools</c:v>
                </c:pt>
              </c:strCache>
            </c:strRef>
          </c:tx>
          <c:spPr>
            <a:solidFill>
              <a:schemeClr val="hlink"/>
            </a:solidFill>
            <a:ln w="16882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4.0941910286871035E-3"/>
                  <c:y val="6.3952819088945387E-2"/>
                </c:manualLayout>
              </c:layout>
              <c:showVal val="1"/>
            </c:dLbl>
            <c:spPr>
              <a:noFill/>
              <a:ln w="33764">
                <a:noFill/>
              </a:ln>
            </c:spPr>
            <c:txPr>
              <a:bodyPr/>
              <a:lstStyle/>
              <a:p>
                <a:pPr>
                  <a:defRPr sz="1861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Sheet1!$B$6:$B$6</c:f>
              <c:numCache>
                <c:formatCode>0%</c:formatCode>
                <c:ptCount val="1"/>
                <c:pt idx="0">
                  <c:v>0.82</c:v>
                </c:pt>
              </c:numCache>
            </c:numRef>
          </c:val>
        </c:ser>
        <c:gapDepth val="0"/>
        <c:shape val="box"/>
        <c:axId val="134261760"/>
        <c:axId val="134451584"/>
        <c:axId val="0"/>
      </c:bar3DChart>
      <c:catAx>
        <c:axId val="134261760"/>
        <c:scaling>
          <c:orientation val="minMax"/>
        </c:scaling>
        <c:axPos val="b"/>
        <c:numFmt formatCode="General" sourceLinked="1"/>
        <c:tickLblPos val="low"/>
        <c:spPr>
          <a:ln w="422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393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34451584"/>
        <c:crosses val="autoZero"/>
        <c:auto val="1"/>
        <c:lblAlgn val="ctr"/>
        <c:lblOffset val="100"/>
        <c:tickLblSkip val="1"/>
        <c:tickMarkSkip val="1"/>
      </c:catAx>
      <c:valAx>
        <c:axId val="134451584"/>
        <c:scaling>
          <c:orientation val="minMax"/>
        </c:scaling>
        <c:axPos val="l"/>
        <c:majorGridlines>
          <c:spPr>
            <a:ln w="16882">
              <a:solidFill>
                <a:srgbClr val="FFFFFF"/>
              </a:solidFill>
              <a:prstDash val="solid"/>
            </a:ln>
          </c:spPr>
        </c:majorGridlines>
        <c:numFmt formatCode="0%" sourceLinked="1"/>
        <c:tickLblPos val="nextTo"/>
        <c:spPr>
          <a:ln w="422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61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134261760"/>
        <c:crosses val="autoZero"/>
        <c:crossBetween val="between"/>
      </c:valAx>
      <c:spPr>
        <a:noFill/>
        <a:ln w="33764">
          <a:noFill/>
        </a:ln>
      </c:spPr>
    </c:plotArea>
    <c:legend>
      <c:legendPos val="r"/>
      <c:legendEntry>
        <c:idx val="2"/>
        <c:txPr>
          <a:bodyPr/>
          <a:lstStyle/>
          <a:p>
            <a:pPr>
              <a:defRPr sz="1343" b="0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</c:legendEntry>
      <c:layout>
        <c:manualLayout>
          <c:xMode val="edge"/>
          <c:yMode val="edge"/>
          <c:x val="0.11963190184049081"/>
          <c:y val="0.64988009592326135"/>
          <c:w val="0.76840490797546013"/>
          <c:h val="0.30695443645083931"/>
        </c:manualLayout>
      </c:layout>
      <c:spPr>
        <a:noFill/>
        <a:ln w="4220">
          <a:solidFill>
            <a:schemeClr val="tx1"/>
          </a:solidFill>
          <a:prstDash val="solid"/>
        </a:ln>
      </c:spPr>
      <c:txPr>
        <a:bodyPr/>
        <a:lstStyle/>
        <a:p>
          <a:pPr>
            <a:defRPr sz="1343" b="0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39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view3D>
      <c:hPercent val="80"/>
      <c:depthPercent val="100"/>
      <c:rAngAx val="1"/>
    </c:view3D>
    <c:floor>
      <c:spPr>
        <a:solidFill>
          <a:srgbClr val="FFFFFF"/>
        </a:solidFill>
        <a:ln w="12700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0049627791563279"/>
          <c:y val="2.8169014084507043E-2"/>
          <c:w val="0.64267990074441694"/>
          <c:h val="0.89537223340040251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K-2</c:v>
                </c:pt>
              </c:strCache>
            </c:strRef>
          </c:tx>
          <c:spPr>
            <a:solidFill>
              <a:schemeClr val="accent1"/>
            </a:solidFill>
            <a:ln w="1266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1.0632328560862814E-2"/>
                  <c:y val="0.10302131993637792"/>
                </c:manualLayout>
              </c:layout>
              <c:tx>
                <c:rich>
                  <a:bodyPr/>
                  <a:lstStyle/>
                  <a:p>
                    <a:pPr>
                      <a:defRPr sz="1794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/>
                      <a:t>1%</a:t>
                    </a:r>
                  </a:p>
                </c:rich>
              </c:tx>
              <c:spPr>
                <a:noFill/>
                <a:ln w="25322">
                  <a:noFill/>
                </a:ln>
              </c:spPr>
            </c:dLbl>
            <c:spPr>
              <a:noFill/>
              <a:ln w="25322">
                <a:noFill/>
              </a:ln>
            </c:spPr>
            <c:txPr>
              <a:bodyPr/>
              <a:lstStyle/>
              <a:p>
                <a:pPr>
                  <a:defRPr sz="2143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0%</c:formatCode>
                <c:ptCount val="1"/>
                <c:pt idx="0">
                  <c:v>1.0000000000000002E-2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Grades 3-5</c:v>
                </c:pt>
              </c:strCache>
            </c:strRef>
          </c:tx>
          <c:spPr>
            <a:solidFill>
              <a:schemeClr val="accent2"/>
            </a:solidFill>
            <a:ln w="1266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7.9448042518632783E-3"/>
                  <c:y val="0.13579156817969532"/>
                </c:manualLayout>
              </c:layout>
              <c:tx>
                <c:rich>
                  <a:bodyPr/>
                  <a:lstStyle/>
                  <a:p>
                    <a:pPr>
                      <a:defRPr sz="1794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/>
                      <a:t>10%</a:t>
                    </a:r>
                  </a:p>
                </c:rich>
              </c:tx>
              <c:spPr>
                <a:noFill/>
                <a:ln w="25322">
                  <a:noFill/>
                </a:ln>
              </c:spPr>
            </c:dLbl>
            <c:spPr>
              <a:noFill/>
              <a:ln w="25322">
                <a:noFill/>
              </a:ln>
            </c:spPr>
            <c:txPr>
              <a:bodyPr/>
              <a:lstStyle/>
              <a:p>
                <a:pPr>
                  <a:defRPr sz="2143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0%</c:formatCode>
                <c:ptCount val="1"/>
                <c:pt idx="0">
                  <c:v>0.1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Grades 6-8</c:v>
                </c:pt>
              </c:strCache>
            </c:strRef>
          </c:tx>
          <c:spPr>
            <a:solidFill>
              <a:schemeClr val="hlink"/>
            </a:solidFill>
            <a:ln w="1266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7.2857574187973123E-3"/>
                  <c:y val="0.11519774540099563"/>
                </c:manualLayout>
              </c:layout>
              <c:showVal val="1"/>
            </c:dLbl>
            <c:spPr>
              <a:noFill/>
              <a:ln w="25322">
                <a:noFill/>
              </a:ln>
            </c:spPr>
            <c:txPr>
              <a:bodyPr/>
              <a:lstStyle/>
              <a:p>
                <a:pPr>
                  <a:defRPr sz="1794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0%</c:formatCode>
                <c:ptCount val="1"/>
                <c:pt idx="0">
                  <c:v>0.34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Grades 9-12</c:v>
                </c:pt>
              </c:strCache>
            </c:strRef>
          </c:tx>
          <c:spPr>
            <a:solidFill>
              <a:schemeClr val="folHlink"/>
            </a:solidFill>
            <a:ln w="1266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1.663931429403645E-3"/>
                  <c:y val="0.11379763356416746"/>
                </c:manualLayout>
              </c:layout>
              <c:showVal val="1"/>
            </c:dLbl>
            <c:spPr>
              <a:noFill/>
              <a:ln w="25322">
                <a:noFill/>
              </a:ln>
            </c:spPr>
            <c:txPr>
              <a:bodyPr/>
              <a:lstStyle/>
              <a:p>
                <a:pPr>
                  <a:defRPr sz="1794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0%</c:formatCode>
                <c:ptCount val="1"/>
                <c:pt idx="0">
                  <c:v>0.54</c:v>
                </c:pt>
              </c:numCache>
            </c:numRef>
          </c:val>
        </c:ser>
        <c:gapDepth val="0"/>
        <c:shape val="box"/>
        <c:axId val="79993088"/>
        <c:axId val="80007168"/>
        <c:axId val="0"/>
      </c:bar3DChart>
      <c:catAx>
        <c:axId val="79993088"/>
        <c:scaling>
          <c:orientation val="minMax"/>
        </c:scaling>
        <c:axPos val="b"/>
        <c:numFmt formatCode="General" sourceLinked="1"/>
        <c:tickLblPos val="low"/>
        <c:spPr>
          <a:ln w="316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143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0007168"/>
        <c:crosses val="autoZero"/>
        <c:auto val="1"/>
        <c:lblAlgn val="ctr"/>
        <c:lblOffset val="100"/>
        <c:tickLblSkip val="1"/>
        <c:tickMarkSkip val="1"/>
      </c:catAx>
      <c:valAx>
        <c:axId val="80007168"/>
        <c:scaling>
          <c:orientation val="minMax"/>
        </c:scaling>
        <c:axPos val="l"/>
        <c:majorGridlines>
          <c:spPr>
            <a:ln w="12661">
              <a:solidFill>
                <a:srgbClr val="FFFFFF"/>
              </a:solidFill>
              <a:prstDash val="solid"/>
            </a:ln>
          </c:spPr>
        </c:majorGridlines>
        <c:numFmt formatCode="0%" sourceLinked="1"/>
        <c:tickLblPos val="nextTo"/>
        <c:spPr>
          <a:ln w="316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143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79993088"/>
        <c:crosses val="autoZero"/>
        <c:crossBetween val="between"/>
      </c:valAx>
      <c:spPr>
        <a:noFill/>
        <a:ln w="25322">
          <a:noFill/>
        </a:ln>
      </c:spPr>
    </c:plotArea>
    <c:legend>
      <c:legendPos val="r"/>
      <c:layout>
        <c:manualLayout>
          <c:xMode val="edge"/>
          <c:yMode val="edge"/>
          <c:x val="0.74193548387096764"/>
          <c:y val="0.15492957746478872"/>
          <c:w val="0.22084367245657568"/>
          <c:h val="0.26760563380281688"/>
        </c:manualLayout>
      </c:layout>
      <c:spPr>
        <a:noFill/>
        <a:ln w="3165">
          <a:solidFill>
            <a:schemeClr val="tx1"/>
          </a:solidFill>
          <a:prstDash val="solid"/>
        </a:ln>
      </c:spPr>
      <c:txPr>
        <a:bodyPr/>
        <a:lstStyle/>
        <a:p>
          <a:pPr>
            <a:defRPr sz="1650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14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view3D>
      <c:hPercent val="82"/>
      <c:depthPercent val="100"/>
      <c:rAngAx val="1"/>
    </c:view3D>
    <c:floor>
      <c:spPr>
        <a:solidFill>
          <a:srgbClr val="FFFFFF"/>
        </a:solidFill>
        <a:ln w="12700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0049627791563279"/>
          <c:y val="3.0181086519114695E-2"/>
          <c:w val="0.63275434243176187"/>
          <c:h val="0.89336016096579451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K-2</c:v>
                </c:pt>
              </c:strCache>
            </c:strRef>
          </c:tx>
          <c:spPr>
            <a:solidFill>
              <a:schemeClr val="accent1"/>
            </a:solidFill>
            <a:ln w="1266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1.0202322737187547E-2"/>
                  <c:y val="0.10042641604474253"/>
                </c:manualLayout>
              </c:layout>
              <c:tx>
                <c:rich>
                  <a:bodyPr/>
                  <a:lstStyle/>
                  <a:p>
                    <a:pPr>
                      <a:defRPr sz="1794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 dirty="0" smtClean="0"/>
                      <a:t>3%</a:t>
                    </a:r>
                    <a:endParaRPr lang="en-US" dirty="0"/>
                  </a:p>
                </c:rich>
              </c:tx>
              <c:spPr>
                <a:noFill/>
                <a:ln w="25322">
                  <a:noFill/>
                </a:ln>
              </c:spPr>
            </c:dLbl>
            <c:spPr>
              <a:noFill/>
              <a:ln w="25322">
                <a:noFill/>
              </a:ln>
            </c:spPr>
            <c:txPr>
              <a:bodyPr/>
              <a:lstStyle/>
              <a:p>
                <a:pPr>
                  <a:defRPr sz="2143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Grades 3-5</c:v>
                </c:pt>
              </c:strCache>
            </c:strRef>
          </c:tx>
          <c:spPr>
            <a:solidFill>
              <a:schemeClr val="accent2"/>
            </a:solidFill>
            <a:ln w="1266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7.8459344013856337E-3"/>
                  <c:y val="0.12894487158587384"/>
                </c:manualLayout>
              </c:layout>
              <c:tx>
                <c:rich>
                  <a:bodyPr/>
                  <a:lstStyle/>
                  <a:p>
                    <a:pPr>
                      <a:defRPr sz="1794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 dirty="0" smtClean="0"/>
                      <a:t>11%</a:t>
                    </a:r>
                    <a:endParaRPr lang="en-US" dirty="0"/>
                  </a:p>
                </c:rich>
              </c:tx>
              <c:spPr>
                <a:noFill/>
                <a:ln w="25322">
                  <a:noFill/>
                </a:ln>
              </c:spPr>
            </c:dLbl>
            <c:spPr>
              <a:noFill/>
              <a:ln w="25322">
                <a:noFill/>
              </a:ln>
            </c:spPr>
            <c:txPr>
              <a:bodyPr/>
              <a:lstStyle/>
              <a:p>
                <a:pPr>
                  <a:defRPr sz="2143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0%</c:formatCode>
                <c:ptCount val="1"/>
                <c:pt idx="0">
                  <c:v>0.11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Grades 6-8</c:v>
                </c:pt>
              </c:strCache>
            </c:strRef>
          </c:tx>
          <c:spPr>
            <a:solidFill>
              <a:schemeClr val="hlink"/>
            </a:solidFill>
            <a:ln w="1266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6.7303699104369246E-3"/>
                  <c:y val="0.10991738805436171"/>
                </c:manualLayout>
              </c:layout>
              <c:showVal val="1"/>
            </c:dLbl>
            <c:spPr>
              <a:noFill/>
              <a:ln w="25322">
                <a:noFill/>
              </a:ln>
            </c:spPr>
            <c:txPr>
              <a:bodyPr/>
              <a:lstStyle/>
              <a:p>
                <a:pPr>
                  <a:defRPr sz="1794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0%</c:formatCode>
                <c:ptCount val="1"/>
                <c:pt idx="0">
                  <c:v>0.41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Grades 9-12</c:v>
                </c:pt>
              </c:strCache>
            </c:strRef>
          </c:tx>
          <c:spPr>
            <a:solidFill>
              <a:schemeClr val="folHlink"/>
            </a:solidFill>
            <a:ln w="1266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6.5189720738943052E-4"/>
                  <c:y val="0.11487969718985733"/>
                </c:manualLayout>
              </c:layout>
              <c:showVal val="1"/>
            </c:dLbl>
            <c:spPr>
              <a:noFill/>
              <a:ln w="25322">
                <a:noFill/>
              </a:ln>
            </c:spPr>
            <c:txPr>
              <a:bodyPr/>
              <a:lstStyle/>
              <a:p>
                <a:pPr>
                  <a:defRPr sz="1794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0%</c:formatCode>
                <c:ptCount val="1"/>
                <c:pt idx="0">
                  <c:v>0.45</c:v>
                </c:pt>
              </c:numCache>
            </c:numRef>
          </c:val>
        </c:ser>
        <c:gapDepth val="0"/>
        <c:shape val="box"/>
        <c:axId val="80134528"/>
        <c:axId val="80136064"/>
        <c:axId val="0"/>
      </c:bar3DChart>
      <c:catAx>
        <c:axId val="80134528"/>
        <c:scaling>
          <c:orientation val="minMax"/>
        </c:scaling>
        <c:axPos val="b"/>
        <c:numFmt formatCode="General" sourceLinked="1"/>
        <c:tickLblPos val="low"/>
        <c:spPr>
          <a:ln w="316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143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0136064"/>
        <c:crosses val="autoZero"/>
        <c:auto val="1"/>
        <c:lblAlgn val="ctr"/>
        <c:lblOffset val="100"/>
        <c:tickLblSkip val="1"/>
        <c:tickMarkSkip val="1"/>
      </c:catAx>
      <c:valAx>
        <c:axId val="80136064"/>
        <c:scaling>
          <c:orientation val="minMax"/>
        </c:scaling>
        <c:axPos val="l"/>
        <c:majorGridlines>
          <c:spPr>
            <a:ln w="12661">
              <a:solidFill>
                <a:srgbClr val="FFFFFF"/>
              </a:solidFill>
              <a:prstDash val="solid"/>
            </a:ln>
          </c:spPr>
        </c:majorGridlines>
        <c:numFmt formatCode="0%" sourceLinked="1"/>
        <c:tickLblPos val="nextTo"/>
        <c:spPr>
          <a:ln w="316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143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80134528"/>
        <c:crosses val="autoZero"/>
        <c:crossBetween val="between"/>
      </c:valAx>
      <c:spPr>
        <a:noFill/>
        <a:ln w="25322">
          <a:noFill/>
        </a:ln>
      </c:spPr>
    </c:plotArea>
    <c:legend>
      <c:legendPos val="r"/>
      <c:layout>
        <c:manualLayout>
          <c:xMode val="edge"/>
          <c:yMode val="edge"/>
          <c:x val="0.73200992555831279"/>
          <c:y val="0.14889336016096585"/>
          <c:w val="0.22084367245657568"/>
          <c:h val="0.26760563380281688"/>
        </c:manualLayout>
      </c:layout>
      <c:spPr>
        <a:noFill/>
        <a:ln w="3165">
          <a:solidFill>
            <a:schemeClr val="tx1"/>
          </a:solidFill>
          <a:prstDash val="solid"/>
        </a:ln>
      </c:spPr>
      <c:txPr>
        <a:bodyPr/>
        <a:lstStyle/>
        <a:p>
          <a:pPr>
            <a:defRPr sz="1650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143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view3D>
      <c:hPercent val="98"/>
      <c:depthPercent val="100"/>
      <c:rAngAx val="1"/>
    </c:view3D>
    <c:floor>
      <c:spPr>
        <a:solidFill>
          <a:srgbClr val="FFFFFF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0793650793650797"/>
          <c:y val="3.836930455635492E-2"/>
          <c:w val="0.553968253968254"/>
          <c:h val="0.89208633093525158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Federal Funds</c:v>
                </c:pt>
              </c:strCache>
            </c:strRef>
          </c:tx>
          <c:spPr>
            <a:solidFill>
              <a:schemeClr val="accent1"/>
            </a:solidFill>
            <a:ln w="1570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1.2064116985376851E-2"/>
                  <c:y val="0.1422297881093838"/>
                </c:manualLayout>
              </c:layout>
              <c:showVal val="1"/>
            </c:dLbl>
            <c:spPr>
              <a:noFill/>
              <a:ln w="31407">
                <a:noFill/>
              </a:ln>
            </c:spPr>
            <c:txPr>
              <a:bodyPr/>
              <a:lstStyle/>
              <a:p>
                <a:pPr>
                  <a:defRPr sz="1978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0%</c:formatCode>
                <c:ptCount val="1"/>
                <c:pt idx="0">
                  <c:v>0.30000000000000004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State Funds</c:v>
                </c:pt>
              </c:strCache>
            </c:strRef>
          </c:tx>
          <c:spPr>
            <a:solidFill>
              <a:schemeClr val="accent2"/>
            </a:solidFill>
            <a:ln w="1570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8.9917510311210598E-3"/>
                  <c:y val="0.16271136562475141"/>
                </c:manualLayout>
              </c:layout>
              <c:showVal val="1"/>
            </c:dLbl>
            <c:spPr>
              <a:noFill/>
              <a:ln w="31407">
                <a:noFill/>
              </a:ln>
            </c:spPr>
            <c:txPr>
              <a:bodyPr/>
              <a:lstStyle/>
              <a:p>
                <a:pPr>
                  <a:defRPr sz="1978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0%</c:formatCode>
                <c:ptCount val="1"/>
                <c:pt idx="0">
                  <c:v>0.55000000000000004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Local Funds</c:v>
                </c:pt>
              </c:strCache>
            </c:strRef>
          </c:tx>
          <c:spPr>
            <a:solidFill>
              <a:schemeClr val="hlink"/>
            </a:solidFill>
            <a:ln w="1570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9.0939882514685152E-3"/>
                  <c:y val="0.14958068763314331"/>
                </c:manualLayout>
              </c:layout>
              <c:showVal val="1"/>
            </c:dLbl>
            <c:spPr>
              <a:noFill/>
              <a:ln w="31407">
                <a:noFill/>
              </a:ln>
            </c:spPr>
            <c:txPr>
              <a:bodyPr/>
              <a:lstStyle/>
              <a:p>
                <a:pPr>
                  <a:defRPr sz="1978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0%</c:formatCode>
                <c:ptCount val="1"/>
                <c:pt idx="0">
                  <c:v>0.70000000000000007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Foundation Grants</c:v>
                </c:pt>
              </c:strCache>
            </c:strRef>
          </c:tx>
          <c:spPr>
            <a:solidFill>
              <a:schemeClr val="folHlink"/>
            </a:solidFill>
            <a:ln w="1570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2.8468941382326905E-3"/>
                  <c:y val="0.12776307086041983"/>
                </c:manualLayout>
              </c:layout>
              <c:showVal val="1"/>
            </c:dLbl>
            <c:spPr>
              <a:noFill/>
              <a:ln w="31407">
                <a:noFill/>
              </a:ln>
            </c:spPr>
            <c:txPr>
              <a:bodyPr/>
              <a:lstStyle/>
              <a:p>
                <a:pPr>
                  <a:defRPr sz="1978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0%</c:formatCode>
                <c:ptCount val="1"/>
                <c:pt idx="0">
                  <c:v>0.1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Leasing</c:v>
                </c:pt>
              </c:strCache>
            </c:strRef>
          </c:tx>
          <c:spPr>
            <a:solidFill>
              <a:schemeClr val="bg2"/>
            </a:solidFill>
            <a:ln w="15704">
              <a:solidFill>
                <a:schemeClr val="tx1"/>
              </a:solidFill>
              <a:prstDash val="solid"/>
            </a:ln>
          </c:spPr>
          <c:dLbls>
            <c:spPr>
              <a:noFill/>
              <a:ln w="31407">
                <a:noFill/>
              </a:ln>
            </c:spPr>
            <c:txPr>
              <a:bodyPr/>
              <a:lstStyle/>
              <a:p>
                <a:pPr>
                  <a:defRPr sz="2226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CatName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Sheet1!$B$6:$B$6</c:f>
              <c:numCache>
                <c:formatCode>0%</c:formatCode>
                <c:ptCount val="1"/>
                <c:pt idx="0">
                  <c:v>0.25</c:v>
                </c:pt>
              </c:numCache>
            </c:numRef>
          </c:val>
        </c:ser>
        <c:gapDepth val="0"/>
        <c:shape val="box"/>
        <c:axId val="102449920"/>
        <c:axId val="102451456"/>
        <c:axId val="0"/>
      </c:bar3DChart>
      <c:catAx>
        <c:axId val="102449920"/>
        <c:scaling>
          <c:orientation val="minMax"/>
        </c:scaling>
        <c:axPos val="b"/>
        <c:numFmt formatCode="General" sourceLinked="1"/>
        <c:tickLblPos val="low"/>
        <c:spPr>
          <a:ln w="392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226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02451456"/>
        <c:crosses val="autoZero"/>
        <c:auto val="1"/>
        <c:lblAlgn val="ctr"/>
        <c:lblOffset val="100"/>
        <c:tickLblSkip val="1"/>
        <c:tickMarkSkip val="1"/>
      </c:catAx>
      <c:valAx>
        <c:axId val="102451456"/>
        <c:scaling>
          <c:orientation val="minMax"/>
        </c:scaling>
        <c:axPos val="l"/>
        <c:majorGridlines>
          <c:spPr>
            <a:ln w="15704">
              <a:solidFill>
                <a:srgbClr val="FFFFFF"/>
              </a:solidFill>
              <a:prstDash val="solid"/>
            </a:ln>
          </c:spPr>
        </c:majorGridlines>
        <c:numFmt formatCode="0%" sourceLinked="1"/>
        <c:tickLblPos val="nextTo"/>
        <c:spPr>
          <a:ln w="392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226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102449920"/>
        <c:crosses val="autoZero"/>
        <c:crossBetween val="between"/>
      </c:valAx>
      <c:spPr>
        <a:noFill/>
        <a:ln w="31407">
          <a:noFill/>
        </a:ln>
      </c:spPr>
    </c:plotArea>
    <c:legend>
      <c:legendPos val="r"/>
      <c:layout>
        <c:manualLayout>
          <c:xMode val="edge"/>
          <c:yMode val="edge"/>
          <c:x val="0.63650793650793658"/>
          <c:y val="0.20863309352517989"/>
          <c:w val="0.35555555555555557"/>
          <c:h val="0.56594724220623505"/>
        </c:manualLayout>
      </c:layout>
      <c:spPr>
        <a:noFill/>
        <a:ln w="3926">
          <a:solidFill>
            <a:schemeClr val="tx1"/>
          </a:solidFill>
          <a:prstDash val="solid"/>
        </a:ln>
      </c:spPr>
      <c:txPr>
        <a:bodyPr/>
        <a:lstStyle/>
        <a:p>
          <a:pPr>
            <a:defRPr sz="1818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226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view3D>
      <c:hPercent val="72"/>
      <c:depthPercent val="100"/>
      <c:rAngAx val="1"/>
    </c:view3D>
    <c:floor>
      <c:spPr>
        <a:solidFill>
          <a:srgbClr val="FFFFFF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0510510510510512"/>
          <c:y val="3.5128805620608897E-2"/>
          <c:w val="0.5570570570570571"/>
          <c:h val="0.6651053864168619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Federal Funds</c:v>
                </c:pt>
              </c:strCache>
            </c:strRef>
          </c:tx>
          <c:spPr>
            <a:solidFill>
              <a:schemeClr val="accent1"/>
            </a:solidFill>
            <a:ln w="1624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9.8928761135540205E-3"/>
                  <c:y val="8.5030463221939204E-2"/>
                </c:manualLayout>
              </c:layout>
              <c:showVal val="1"/>
            </c:dLbl>
            <c:spPr>
              <a:noFill/>
              <a:ln w="32482">
                <a:noFill/>
              </a:ln>
            </c:spPr>
            <c:txPr>
              <a:bodyPr/>
              <a:lstStyle/>
              <a:p>
                <a:pPr>
                  <a:defRPr sz="2078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0%</c:formatCode>
                <c:ptCount val="1"/>
                <c:pt idx="0">
                  <c:v>0.41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State Funds</c:v>
                </c:pt>
              </c:strCache>
            </c:strRef>
          </c:tx>
          <c:spPr>
            <a:solidFill>
              <a:schemeClr val="accent2"/>
            </a:solidFill>
            <a:ln w="1624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9.0297791072580756E-3"/>
                  <c:y val="9.3854847359068141E-2"/>
                </c:manualLayout>
              </c:layout>
              <c:showVal val="1"/>
            </c:dLbl>
            <c:spPr>
              <a:noFill/>
              <a:ln w="32482">
                <a:noFill/>
              </a:ln>
            </c:spPr>
            <c:txPr>
              <a:bodyPr/>
              <a:lstStyle/>
              <a:p>
                <a:pPr>
                  <a:defRPr sz="2078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Local Funds</c:v>
                </c:pt>
              </c:strCache>
            </c:strRef>
          </c:tx>
          <c:spPr>
            <a:solidFill>
              <a:schemeClr val="hlink"/>
            </a:solidFill>
            <a:ln w="1624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1.1169563661662852E-2"/>
                  <c:y val="7.624647245165958E-2"/>
                </c:manualLayout>
              </c:layout>
              <c:showVal val="1"/>
            </c:dLbl>
            <c:spPr>
              <a:noFill/>
              <a:ln w="32482">
                <a:noFill/>
              </a:ln>
            </c:spPr>
            <c:txPr>
              <a:bodyPr/>
              <a:lstStyle/>
              <a:p>
                <a:pPr>
                  <a:defRPr sz="2078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0%</c:formatCode>
                <c:ptCount val="1"/>
                <c:pt idx="0">
                  <c:v>0.59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Bond funds</c:v>
                </c:pt>
              </c:strCache>
            </c:strRef>
          </c:tx>
          <c:spPr>
            <a:solidFill>
              <a:schemeClr val="folHlink"/>
            </a:solidFill>
            <a:ln w="1624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7.303463652363916E-3"/>
                  <c:y val="7.7605091591788883E-2"/>
                </c:manualLayout>
              </c:layout>
              <c:showVal val="1"/>
            </c:dLbl>
            <c:spPr>
              <a:noFill/>
              <a:ln w="32482">
                <a:noFill/>
              </a:ln>
            </c:spPr>
            <c:txPr>
              <a:bodyPr/>
              <a:lstStyle/>
              <a:p>
                <a:pPr>
                  <a:defRPr sz="2078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0%</c:formatCode>
                <c:ptCount val="1"/>
                <c:pt idx="0">
                  <c:v>0.28999999999999998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Student families asked to help</c:v>
                </c:pt>
              </c:strCache>
            </c:strRef>
          </c:tx>
          <c:spPr>
            <a:solidFill>
              <a:schemeClr val="bg2"/>
            </a:solidFill>
            <a:ln w="16241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3.9849066853345992E-4"/>
                  <c:y val="6.7668504615235117E-2"/>
                </c:manualLayout>
              </c:layout>
              <c:tx>
                <c:rich>
                  <a:bodyPr/>
                  <a:lstStyle/>
                  <a:p>
                    <a:pPr>
                      <a:defRPr sz="2110" b="1" i="0" u="none" strike="noStrike" baseline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 dirty="0" smtClean="0"/>
                      <a:t>18%</a:t>
                    </a:r>
                    <a:endParaRPr lang="en-US" dirty="0"/>
                  </a:p>
                </c:rich>
              </c:tx>
              <c:spPr>
                <a:noFill/>
                <a:ln w="32482">
                  <a:noFill/>
                </a:ln>
              </c:spPr>
            </c:dLbl>
            <c:delete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Sheet1!$B$6:$B$6</c:f>
              <c:numCache>
                <c:formatCode>0%</c:formatCode>
                <c:ptCount val="1"/>
                <c:pt idx="0">
                  <c:v>0.18</c:v>
                </c:pt>
              </c:numCache>
            </c:numRef>
          </c:val>
        </c:ser>
        <c:gapDepth val="0"/>
        <c:shape val="box"/>
        <c:axId val="80693504"/>
        <c:axId val="80703488"/>
        <c:axId val="0"/>
      </c:bar3DChart>
      <c:catAx>
        <c:axId val="80693504"/>
        <c:scaling>
          <c:orientation val="minMax"/>
        </c:scaling>
        <c:axPos val="b"/>
        <c:numFmt formatCode="General" sourceLinked="1"/>
        <c:tickLblPos val="low"/>
        <c:spPr>
          <a:ln w="406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366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0703488"/>
        <c:crosses val="autoZero"/>
        <c:auto val="1"/>
        <c:lblAlgn val="ctr"/>
        <c:lblOffset val="100"/>
        <c:tickLblSkip val="1"/>
        <c:tickMarkSkip val="1"/>
      </c:catAx>
      <c:valAx>
        <c:axId val="80703488"/>
        <c:scaling>
          <c:orientation val="minMax"/>
        </c:scaling>
        <c:axPos val="l"/>
        <c:majorGridlines>
          <c:spPr>
            <a:ln w="16241">
              <a:solidFill>
                <a:srgbClr val="FFFFFF"/>
              </a:solidFill>
              <a:prstDash val="solid"/>
            </a:ln>
          </c:spPr>
        </c:majorGridlines>
        <c:numFmt formatCode="0%" sourceLinked="1"/>
        <c:tickLblPos val="nextTo"/>
        <c:spPr>
          <a:ln w="406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366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80693504"/>
        <c:crosses val="autoZero"/>
        <c:crossBetween val="between"/>
      </c:valAx>
      <c:spPr>
        <a:noFill/>
        <a:ln w="32482">
          <a:noFill/>
        </a:ln>
      </c:spPr>
    </c:plotArea>
    <c:legend>
      <c:legendPos val="r"/>
      <c:layout>
        <c:manualLayout>
          <c:xMode val="edge"/>
          <c:yMode val="edge"/>
          <c:x val="0.65915915915915924"/>
          <c:y val="0.15690866510538645"/>
          <c:w val="0.33483483483483495"/>
          <c:h val="0.61358313817330212"/>
        </c:manualLayout>
      </c:layout>
      <c:spPr>
        <a:noFill/>
        <a:ln w="4060">
          <a:solidFill>
            <a:schemeClr val="tx1"/>
          </a:solidFill>
          <a:prstDash val="solid"/>
        </a:ln>
      </c:spPr>
      <c:txPr>
        <a:bodyPr/>
        <a:lstStyle/>
        <a:p>
          <a:pPr>
            <a:defRPr sz="1880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2366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hPercent val="80"/>
      <c:depthPercent val="100"/>
      <c:rAngAx val="1"/>
    </c:view3D>
    <c:floor>
      <c:spPr>
        <a:solidFill>
          <a:srgbClr val="FFFFFF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8.265424912689176E-2"/>
          <c:y val="3.2608695652173919E-2"/>
          <c:w val="0.56577415599534342"/>
          <c:h val="0.89782608695652177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Handhelds</c:v>
                </c:pt>
              </c:strCache>
            </c:strRef>
          </c:tx>
          <c:spPr>
            <a:solidFill>
              <a:schemeClr val="accent1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5.7720965968429024E-3"/>
                  <c:y val="0.14436737308257244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0%</c:formatCode>
                <c:ptCount val="1"/>
                <c:pt idx="0">
                  <c:v>0.05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Laptops</c:v>
                </c:pt>
              </c:strCache>
            </c:strRef>
          </c:tx>
          <c:spPr>
            <a:solidFill>
              <a:schemeClr val="accent2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6.1591045176738737E-3"/>
                  <c:y val="0.10459545817642364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0%</c:formatCode>
                <c:ptCount val="1"/>
                <c:pt idx="0">
                  <c:v>0.85000000000000009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Notebooks/Tablets</c:v>
                </c:pt>
              </c:strCache>
            </c:strRef>
          </c:tx>
          <c:spPr>
            <a:solidFill>
              <a:schemeClr val="hlink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7.4049105059076359E-3"/>
                  <c:y val="0.11412403875532405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0%</c:formatCode>
                <c:ptCount val="1"/>
                <c:pt idx="0">
                  <c:v>0.15000000000000002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Desktops</c:v>
                </c:pt>
              </c:strCache>
            </c:strRef>
          </c:tx>
          <c:spPr>
            <a:solidFill>
              <a:schemeClr val="folHlink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4.8530583079413612E-3"/>
                  <c:y val="0.12697606873474657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0%</c:formatCode>
                <c:ptCount val="1"/>
                <c:pt idx="0">
                  <c:v>0.05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Thin Clients</c:v>
                </c:pt>
              </c:strCache>
            </c:strRef>
          </c:tx>
          <c:spPr>
            <a:solidFill>
              <a:schemeClr val="bg2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2.6065523964722663E-3"/>
                  <c:y val="0.12480215569126799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Sheet1!$B$6:$B$6</c:f>
              <c:numCache>
                <c:formatCode>0%</c:formatCode>
                <c:ptCount val="1"/>
                <c:pt idx="0">
                  <c:v>0.05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Other </c:v>
                </c:pt>
              </c:strCache>
            </c:strRef>
          </c:tx>
          <c:spPr>
            <a:solidFill>
              <a:schemeClr val="tx2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5.0165027386057486E-3"/>
                  <c:y val="0.13992371702134718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Sheet1!$B$7:$B$7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</c:ser>
        <c:gapDepth val="0"/>
        <c:shape val="box"/>
        <c:axId val="80276864"/>
        <c:axId val="80614528"/>
        <c:axId val="0"/>
      </c:bar3DChart>
      <c:catAx>
        <c:axId val="80276864"/>
        <c:scaling>
          <c:orientation val="minMax"/>
        </c:scaling>
        <c:axPos val="b"/>
        <c:numFmt formatCode="General" sourceLinked="1"/>
        <c:tickLblPos val="low"/>
        <c:spPr>
          <a:ln w="316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0614528"/>
        <c:crosses val="autoZero"/>
        <c:auto val="1"/>
        <c:lblAlgn val="ctr"/>
        <c:lblOffset val="100"/>
        <c:tickLblSkip val="1"/>
        <c:tickMarkSkip val="1"/>
      </c:catAx>
      <c:valAx>
        <c:axId val="80614528"/>
        <c:scaling>
          <c:orientation val="minMax"/>
        </c:scaling>
        <c:axPos val="l"/>
        <c:majorGridlines>
          <c:spPr>
            <a:ln w="12664">
              <a:solidFill>
                <a:srgbClr val="FFFFFF"/>
              </a:solidFill>
              <a:prstDash val="solid"/>
            </a:ln>
          </c:spPr>
        </c:majorGridlines>
        <c:numFmt formatCode="0%" sourceLinked="1"/>
        <c:tickLblPos val="nextTo"/>
        <c:spPr>
          <a:ln w="316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0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80276864"/>
        <c:crosses val="autoZero"/>
        <c:crossBetween val="between"/>
      </c:valAx>
      <c:spPr>
        <a:noFill/>
        <a:ln w="25327">
          <a:noFill/>
        </a:ln>
      </c:spPr>
    </c:plotArea>
    <c:legend>
      <c:legendPos val="r"/>
      <c:layout>
        <c:manualLayout>
          <c:xMode val="edge"/>
          <c:yMode val="edge"/>
          <c:x val="0.69266589057043082"/>
          <c:y val="8.0434782608695632E-2"/>
          <c:w val="0.2887077997671712"/>
          <c:h val="0.43043478260869572"/>
        </c:manualLayout>
      </c:layout>
      <c:spPr>
        <a:noFill/>
        <a:ln w="3166">
          <a:solidFill>
            <a:schemeClr val="tx1"/>
          </a:solidFill>
          <a:prstDash val="solid"/>
        </a:ln>
      </c:spPr>
      <c:txPr>
        <a:bodyPr/>
        <a:lstStyle/>
        <a:p>
          <a:pPr>
            <a:defRPr sz="1556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82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view3D>
      <c:hPercent val="80"/>
      <c:depthPercent val="100"/>
      <c:rAngAx val="1"/>
    </c:view3D>
    <c:floor>
      <c:spPr>
        <a:solidFill>
          <a:srgbClr val="FFFFFF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0128055878928992"/>
          <c:y val="4.5652173913043492E-2"/>
          <c:w val="0.55180442374854488"/>
          <c:h val="0.89565217391304353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Handhelds</c:v>
                </c:pt>
              </c:strCache>
            </c:strRef>
          </c:tx>
          <c:spPr>
            <a:solidFill>
              <a:schemeClr val="accent1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2.9344465215401377E-3"/>
                  <c:y val="0.14902898182607974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0%</c:formatCode>
                <c:ptCount val="1"/>
                <c:pt idx="0">
                  <c:v>0.12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Laptops</c:v>
                </c:pt>
              </c:strCache>
            </c:strRef>
          </c:tx>
          <c:spPr>
            <a:solidFill>
              <a:schemeClr val="accent2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2.7059713863741078E-3"/>
                  <c:y val="0.10944476041126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Sheet1!$B$3:$B$3</c:f>
              <c:numCache>
                <c:formatCode>0%</c:formatCode>
                <c:ptCount val="1"/>
                <c:pt idx="0">
                  <c:v>0.76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Notebooks/Tablets</c:v>
                </c:pt>
              </c:strCache>
            </c:strRef>
          </c:tx>
          <c:spPr>
            <a:solidFill>
              <a:schemeClr val="hlink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3.3364154806075348E-3"/>
                  <c:y val="0.12093997673502584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Sheet1!$B$4:$B$4</c:f>
              <c:numCache>
                <c:formatCode>0%</c:formatCode>
                <c:ptCount val="1"/>
                <c:pt idx="0">
                  <c:v>0.28999999999999998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Desktops</c:v>
                </c:pt>
              </c:strCache>
            </c:strRef>
          </c:tx>
          <c:spPr>
            <a:solidFill>
              <a:schemeClr val="folHlink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2.1590873191586275E-3"/>
                  <c:y val="0.11487531888107257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Sheet1!$B$5:$B$5</c:f>
              <c:numCache>
                <c:formatCode>0%</c:formatCode>
                <c:ptCount val="1"/>
                <c:pt idx="0">
                  <c:v>0.02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Thin Clients</c:v>
                </c:pt>
              </c:strCache>
            </c:strRef>
          </c:tx>
          <c:spPr>
            <a:solidFill>
              <a:schemeClr val="bg2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3.6462003302211864E-4"/>
                  <c:y val="0.14468115573912313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Sheet1!$B$6:$B$6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Other </c:v>
                </c:pt>
              </c:strCache>
            </c:strRef>
          </c:tx>
          <c:spPr>
            <a:solidFill>
              <a:schemeClr val="tx2"/>
            </a:solidFill>
            <a:ln w="12664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-1.7351935396114041E-3"/>
                  <c:y val="0.14267910716980856"/>
                </c:manualLayout>
              </c:layout>
              <c:showVal val="1"/>
            </c:dLbl>
            <c:spPr>
              <a:noFill/>
              <a:ln w="25327">
                <a:noFill/>
              </a:ln>
            </c:spPr>
            <c:txPr>
              <a:bodyPr/>
              <a:lstStyle/>
              <a:p>
                <a:pPr>
                  <a:defRPr sz="1820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</c:dLbls>
          <c:cat>
            <c:numRef>
              <c:f>Sheet1!$B$1:$B$1</c:f>
              <c:numCache>
                <c:formatCode>General</c:formatCode>
                <c:ptCount val="1"/>
              </c:numCache>
            </c:numRef>
          </c:cat>
          <c:val>
            <c:numRef>
              <c:f>Sheet1!$B$7:$B$7</c:f>
              <c:numCache>
                <c:formatCode>0%</c:formatCode>
                <c:ptCount val="1"/>
                <c:pt idx="0">
                  <c:v>0.12</c:v>
                </c:pt>
              </c:numCache>
            </c:numRef>
          </c:val>
        </c:ser>
        <c:gapDepth val="0"/>
        <c:shape val="box"/>
        <c:axId val="80330752"/>
        <c:axId val="80332288"/>
        <c:axId val="0"/>
      </c:bar3DChart>
      <c:catAx>
        <c:axId val="80330752"/>
        <c:scaling>
          <c:orientation val="minMax"/>
        </c:scaling>
        <c:axPos val="b"/>
        <c:numFmt formatCode="General" sourceLinked="1"/>
        <c:tickLblPos val="low"/>
        <c:spPr>
          <a:ln w="316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0332288"/>
        <c:crosses val="autoZero"/>
        <c:auto val="1"/>
        <c:lblAlgn val="ctr"/>
        <c:lblOffset val="100"/>
        <c:tickLblSkip val="1"/>
        <c:tickMarkSkip val="1"/>
      </c:catAx>
      <c:valAx>
        <c:axId val="80332288"/>
        <c:scaling>
          <c:orientation val="minMax"/>
        </c:scaling>
        <c:axPos val="l"/>
        <c:majorGridlines>
          <c:spPr>
            <a:ln w="12664">
              <a:solidFill>
                <a:srgbClr val="FFFFFF"/>
              </a:solidFill>
              <a:prstDash val="solid"/>
            </a:ln>
          </c:spPr>
        </c:majorGridlines>
        <c:numFmt formatCode="0%" sourceLinked="1"/>
        <c:tickLblPos val="nextTo"/>
        <c:spPr>
          <a:ln w="316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20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80330752"/>
        <c:crosses val="autoZero"/>
        <c:crossBetween val="between"/>
      </c:valAx>
      <c:spPr>
        <a:noFill/>
        <a:ln w="25327">
          <a:noFill/>
        </a:ln>
      </c:spPr>
    </c:plotArea>
    <c:legend>
      <c:legendPos val="r"/>
      <c:layout>
        <c:manualLayout>
          <c:xMode val="edge"/>
          <c:yMode val="edge"/>
          <c:x val="0.69266589057043082"/>
          <c:y val="8.2608695652173922E-2"/>
          <c:w val="0.2887077997671712"/>
          <c:h val="0.43043478260869572"/>
        </c:manualLayout>
      </c:layout>
      <c:spPr>
        <a:noFill/>
        <a:ln w="3166">
          <a:solidFill>
            <a:schemeClr val="tx1"/>
          </a:solidFill>
          <a:prstDash val="solid"/>
        </a:ln>
      </c:spPr>
      <c:txPr>
        <a:bodyPr/>
        <a:lstStyle/>
        <a:p>
          <a:pPr>
            <a:defRPr sz="1556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82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hPercent val="72"/>
      <c:depthPercent val="100"/>
      <c:rAngAx val="1"/>
    </c:view3D>
    <c:floor>
      <c:spPr>
        <a:noFill/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8.8765603328710155E-2"/>
          <c:y val="0.15206611570247938"/>
          <c:w val="0.89736477115117907"/>
          <c:h val="0.71404958677685959"/>
        </c:manualLayout>
      </c:layout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2"/>
            </a:solidFill>
            <a:ln w="10724">
              <a:solidFill>
                <a:schemeClr val="tx1"/>
              </a:solidFill>
              <a:prstDash val="solid"/>
            </a:ln>
          </c:spPr>
          <c:dPt>
            <c:idx val="1"/>
            <c:spPr>
              <a:solidFill>
                <a:schemeClr val="folHlink"/>
              </a:solidFill>
              <a:ln w="10724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tx2"/>
              </a:solidFill>
              <a:ln w="1072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1.6345417261677868E-2"/>
                  <c:y val="8.7499410444985229E-2"/>
                </c:manualLayout>
              </c:layout>
              <c:tx>
                <c:rich>
                  <a:bodyPr/>
                  <a:lstStyle/>
                  <a:p>
                    <a:pPr>
                      <a:defRPr sz="1520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/>
                      <a:t>55%</a:t>
                    </a:r>
                  </a:p>
                </c:rich>
              </c:tx>
              <c:spPr>
                <a:noFill/>
                <a:ln w="21449">
                  <a:noFill/>
                </a:ln>
              </c:spPr>
            </c:dLbl>
            <c:dLbl>
              <c:idx val="1"/>
              <c:layout>
                <c:manualLayout>
                  <c:x val="-8.935632491067191E-3"/>
                  <c:y val="9.4627389953281016E-2"/>
                </c:manualLayout>
              </c:layout>
              <c:tx>
                <c:rich>
                  <a:bodyPr/>
                  <a:lstStyle/>
                  <a:p>
                    <a:pPr>
                      <a:defRPr sz="1520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/>
                      <a:t>35%</a:t>
                    </a:r>
                  </a:p>
                </c:rich>
              </c:tx>
              <c:spPr>
                <a:noFill/>
                <a:ln w="21449">
                  <a:noFill/>
                </a:ln>
              </c:spPr>
            </c:dLbl>
            <c:dLbl>
              <c:idx val="2"/>
              <c:layout>
                <c:manualLayout>
                  <c:x val="0.21548816893479136"/>
                  <c:y val="-2.4990945955326742E-2"/>
                </c:manualLayout>
              </c:layout>
              <c:tx>
                <c:rich>
                  <a:bodyPr/>
                  <a:lstStyle/>
                  <a:p>
                    <a:pPr>
                      <a:defRPr sz="1520" b="1" i="0" u="none" strike="noStrike" baseline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</a:defRPr>
                    </a:pPr>
                    <a:r>
                      <a:rPr lang="en-US"/>
                      <a:t>0%</a:t>
                    </a:r>
                  </a:p>
                </c:rich>
              </c:tx>
              <c:spPr>
                <a:noFill/>
                <a:ln w="21449">
                  <a:noFill/>
                </a:ln>
              </c:spPr>
            </c:dLbl>
            <c:dLbl>
              <c:idx val="3"/>
              <c:delete val="1"/>
            </c:dLbl>
            <c:spPr>
              <a:noFill/>
              <a:ln w="21449">
                <a:noFill/>
              </a:ln>
            </c:spPr>
            <c:txPr>
              <a:bodyPr/>
              <a:lstStyle/>
              <a:p>
                <a:pPr>
                  <a:defRPr sz="1182" b="1" i="0" u="none" strike="noStrike" baseline="0">
                    <a:solidFill>
                      <a:schemeClr val="tx1"/>
                    </a:solidFill>
                    <a:latin typeface="Century Gothic"/>
                    <a:ea typeface="Century Gothic"/>
                    <a:cs typeface="Century Gothic"/>
                  </a:defRPr>
                </a:pPr>
                <a:endParaRPr lang="en-US"/>
              </a:p>
            </c:txPr>
            <c:showVal val="1"/>
            <c:showCatName val="1"/>
            <c:showSerName val="1"/>
          </c:dLbls>
          <c:cat>
            <c:strRef>
              <c:f>Sheet1!$A$2:$A$5</c:f>
              <c:strCache>
                <c:ptCount val="4"/>
                <c:pt idx="0">
                  <c:v>6 or more years</c:v>
                </c:pt>
                <c:pt idx="1">
                  <c:v>3-5 years</c:v>
                </c:pt>
                <c:pt idx="2">
                  <c:v>1-3 years</c:v>
                </c:pt>
                <c:pt idx="3">
                  <c:v>Less than 1 year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0.55000000000000004</c:v>
                </c:pt>
                <c:pt idx="1">
                  <c:v>0.35000000000000003</c:v>
                </c:pt>
                <c:pt idx="2">
                  <c:v>1.0000000000000002E-2</c:v>
                </c:pt>
                <c:pt idx="3" formatCode="General">
                  <c:v>0</c:v>
                </c:pt>
              </c:numCache>
            </c:numRef>
          </c:val>
        </c:ser>
        <c:gapDepth val="0"/>
        <c:shape val="box"/>
        <c:axId val="95311360"/>
        <c:axId val="95312896"/>
        <c:axId val="0"/>
      </c:bar3DChart>
      <c:catAx>
        <c:axId val="95311360"/>
        <c:scaling>
          <c:orientation val="minMax"/>
        </c:scaling>
        <c:axPos val="b"/>
        <c:numFmt formatCode="General" sourceLinked="1"/>
        <c:tickLblPos val="low"/>
        <c:spPr>
          <a:ln w="268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51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95312896"/>
        <c:crosses val="autoZero"/>
        <c:auto val="1"/>
        <c:lblAlgn val="ctr"/>
        <c:lblOffset val="100"/>
        <c:tickLblSkip val="1"/>
        <c:tickMarkSkip val="1"/>
      </c:catAx>
      <c:valAx>
        <c:axId val="95312896"/>
        <c:scaling>
          <c:orientation val="minMax"/>
        </c:scaling>
        <c:axPos val="l"/>
        <c:majorGridlines>
          <c:spPr>
            <a:ln w="10724">
              <a:solidFill>
                <a:srgbClr val="FFFFFF"/>
              </a:solidFill>
              <a:prstDash val="solid"/>
            </a:ln>
          </c:spPr>
        </c:majorGridlines>
        <c:numFmt formatCode="0%" sourceLinked="1"/>
        <c:tickLblPos val="nextTo"/>
        <c:spPr>
          <a:ln w="268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51" b="1" i="0" u="none" strike="noStrike" baseline="0">
                <a:solidFill>
                  <a:schemeClr val="tx1"/>
                </a:solidFill>
                <a:latin typeface="Century Gothic"/>
                <a:ea typeface="Century Gothic"/>
                <a:cs typeface="Century Gothic"/>
              </a:defRPr>
            </a:pPr>
            <a:endParaRPr lang="en-US"/>
          </a:p>
        </c:txPr>
        <c:crossAx val="95311360"/>
        <c:crosses val="autoZero"/>
        <c:crossBetween val="between"/>
      </c:valAx>
      <c:spPr>
        <a:noFill/>
        <a:ln w="21449">
          <a:noFill/>
        </a:ln>
      </c:spPr>
    </c:plotArea>
    <c:legend>
      <c:legendPos val="t"/>
      <c:layout>
        <c:manualLayout>
          <c:xMode val="edge"/>
          <c:yMode val="edge"/>
          <c:x val="0.15811373092926495"/>
          <c:y val="4.9586776859504153E-3"/>
          <c:w val="0.68238557558945923"/>
          <c:h val="0.12727272727272723"/>
        </c:manualLayout>
      </c:layout>
      <c:spPr>
        <a:noFill/>
        <a:ln w="21449">
          <a:noFill/>
        </a:ln>
      </c:spPr>
      <c:txPr>
        <a:bodyPr/>
        <a:lstStyle/>
        <a:p>
          <a:pPr>
            <a:defRPr sz="1554" b="1" i="0" u="none" strike="noStrike" baseline="0">
              <a:solidFill>
                <a:schemeClr val="tx1"/>
              </a:solidFill>
              <a:latin typeface="Century Gothic"/>
              <a:ea typeface="Century Gothic"/>
              <a:cs typeface="Century Gothic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499" b="1" i="0" u="none" strike="noStrike" baseline="0">
          <a:solidFill>
            <a:schemeClr val="tx1"/>
          </a:solidFill>
          <a:latin typeface="Verdana"/>
          <a:ea typeface="Verdana"/>
          <a:cs typeface="Verdana"/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62" tIns="46981" rIns="93962" bIns="46981" numCol="1" anchor="t" anchorCtr="0" compatLnSpc="1">
            <a:prstTxWarp prst="textNoShape">
              <a:avLst/>
            </a:prstTxWarp>
          </a:bodyPr>
          <a:lstStyle>
            <a:lvl1pPr defTabSz="939800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62" tIns="46981" rIns="93962" bIns="46981" numCol="1" anchor="t" anchorCtr="0" compatLnSpc="1">
            <a:prstTxWarp prst="textNoShape">
              <a:avLst/>
            </a:prstTxWarp>
          </a:bodyPr>
          <a:lstStyle>
            <a:lvl1pPr algn="r" defTabSz="939800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62" tIns="46981" rIns="93962" bIns="46981" numCol="1" anchor="b" anchorCtr="0" compatLnSpc="1">
            <a:prstTxWarp prst="textNoShape">
              <a:avLst/>
            </a:prstTxWarp>
          </a:bodyPr>
          <a:lstStyle>
            <a:lvl1pPr defTabSz="939800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29675"/>
            <a:ext cx="3038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62" tIns="46981" rIns="93962" bIns="46981" numCol="1" anchor="b" anchorCtr="0" compatLnSpc="1">
            <a:prstTxWarp prst="textNoShape">
              <a:avLst/>
            </a:prstTxWarp>
          </a:bodyPr>
          <a:lstStyle>
            <a:lvl1pPr algn="r" defTabSz="939800" eaLnBrk="0" hangingPunct="0">
              <a:defRPr sz="1200">
                <a:latin typeface="Times New Roman" pitchFamily="18" charset="0"/>
              </a:defRPr>
            </a:lvl1pPr>
          </a:lstStyle>
          <a:p>
            <a:fld id="{20CAF95E-FD2D-45E6-B186-C9CF43728A6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62" tIns="46981" rIns="93962" bIns="46981" numCol="1" anchor="t" anchorCtr="0" compatLnSpc="1">
            <a:prstTxWarp prst="textNoShape">
              <a:avLst/>
            </a:prstTxWarp>
          </a:bodyPr>
          <a:lstStyle>
            <a:lvl1pPr defTabSz="939800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62" tIns="46981" rIns="93962" bIns="46981" numCol="1" anchor="t" anchorCtr="0" compatLnSpc="1">
            <a:prstTxWarp prst="textNoShape">
              <a:avLst/>
            </a:prstTxWarp>
          </a:bodyPr>
          <a:lstStyle>
            <a:lvl1pPr algn="r" defTabSz="939800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82688" y="696913"/>
            <a:ext cx="4646612" cy="34845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62" tIns="46981" rIns="93962" bIns="469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62" tIns="46981" rIns="93962" bIns="46981" numCol="1" anchor="b" anchorCtr="0" compatLnSpc="1">
            <a:prstTxWarp prst="textNoShape">
              <a:avLst/>
            </a:prstTxWarp>
          </a:bodyPr>
          <a:lstStyle>
            <a:lvl1pPr defTabSz="939800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29675"/>
            <a:ext cx="3038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62" tIns="46981" rIns="93962" bIns="46981" numCol="1" anchor="b" anchorCtr="0" compatLnSpc="1">
            <a:prstTxWarp prst="textNoShape">
              <a:avLst/>
            </a:prstTxWarp>
          </a:bodyPr>
          <a:lstStyle>
            <a:lvl1pPr algn="r" defTabSz="939800" eaLnBrk="0" hangingPunct="0">
              <a:defRPr sz="1200">
                <a:latin typeface="Times New Roman" pitchFamily="18" charset="0"/>
              </a:defRPr>
            </a:lvl1pPr>
          </a:lstStyle>
          <a:p>
            <a:fld id="{83C611BA-0B1A-4000-B2D6-7892203CD68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15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91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>
                <a:latin typeface="Century Gothic" pitchFamily="34" charset="0"/>
              </a:defRPr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3291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>
                <a:latin typeface="Century Gothic" pitchFamily="34" charset="0"/>
              </a:defRPr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1329157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1329158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1329159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DE4AA46-ADDC-429D-91DC-64193C7201AD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1329160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1329161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62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63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64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65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66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67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68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69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70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71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72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73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74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75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76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77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78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79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80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81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82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83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84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85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86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87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88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89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90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9191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29192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D987E9-69EA-4D53-979E-085F8F7E53C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873DA-296E-45AD-8358-B76442CB41D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22238"/>
            <a:ext cx="8229600" cy="6008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9D3161C-2064-4CAD-A144-C165F055417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8C610C4-A493-4C3D-A95F-61474CA8B01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2316A03-ADB5-46B5-A3C1-4BC48B29390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2013687-A34A-40EB-896E-602D7DAB820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1E7C6C4-30FD-42DF-8F9E-D84AE15947D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E8DBF-C5C6-4CB0-A499-FE318653B12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155BE-C147-468C-934D-98E12B39308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9DEBC-5723-4367-8E0C-E2EEF67E417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98B42-5C8B-4220-8C89-4C34E91FDD4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469AF-15EE-4233-B97F-21D99B60E10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A3B96-7CB0-4CA0-978A-64F60BB93EB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62C72-E21D-4C61-8286-9ED60B07A2C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1F965-6478-4915-B815-18D3C200C1A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30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813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32813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32813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 altLang="en-US"/>
          </a:p>
        </p:txBody>
      </p:sp>
      <p:sp>
        <p:nvSpPr>
          <p:cNvPr id="132813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US" altLang="en-US"/>
          </a:p>
        </p:txBody>
      </p:sp>
      <p:sp>
        <p:nvSpPr>
          <p:cNvPr id="132813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D83D82C7-0B37-45F1-A3D8-7569CE8FCF7A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1328136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328137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38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39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40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41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42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43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44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45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46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47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48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49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50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51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52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53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54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55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56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57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58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59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60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61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62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63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64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65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66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8167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28168" name="Rectangle 40"/>
          <p:cNvSpPr>
            <a:spLocks noChangeArrowheads="1"/>
          </p:cNvSpPr>
          <p:nvPr userDrawn="1"/>
        </p:nvSpPr>
        <p:spPr bwMode="auto">
          <a:xfrm>
            <a:off x="0" y="0"/>
            <a:ext cx="1905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 w="63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4000" b="1">
              <a:solidFill>
                <a:srgbClr val="78D695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cs typeface="+mn-cs"/>
        </a:defRPr>
      </a:lvl2pPr>
      <a:lvl3pPr marL="987425" indent="-2936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cs typeface="+mn-cs"/>
        </a:defRPr>
      </a:lvl3pPr>
      <a:lvl4pPr marL="1281113" indent="-2921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15986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cosn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5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600200"/>
            <a:ext cx="7315200" cy="1143000"/>
          </a:xfrm>
        </p:spPr>
        <p:txBody>
          <a:bodyPr/>
          <a:lstStyle/>
          <a:p>
            <a:pPr algn="l"/>
            <a:r>
              <a:rPr lang="en-US" sz="4400" dirty="0"/>
              <a:t>One-to-One Programs</a:t>
            </a:r>
            <a:br>
              <a:rPr lang="en-US" sz="4400" dirty="0"/>
            </a:br>
            <a:r>
              <a:rPr lang="en-US" sz="4400" dirty="0"/>
              <a:t>a Report to National Directors – </a:t>
            </a:r>
            <a:r>
              <a:rPr lang="en-US" sz="4400" dirty="0" err="1"/>
              <a:t>CoSN</a:t>
            </a:r>
            <a:r>
              <a:rPr lang="en-US" sz="4400" dirty="0"/>
              <a:t> – </a:t>
            </a:r>
            <a:r>
              <a:rPr lang="en-US" sz="4400" dirty="0" smtClean="0"/>
              <a:t>2009 </a:t>
            </a:r>
            <a:endParaRPr lang="en-US" sz="4400" dirty="0"/>
          </a:p>
        </p:txBody>
      </p:sp>
      <p:sp>
        <p:nvSpPr>
          <p:cNvPr id="13875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3505200"/>
            <a:ext cx="6248400" cy="281940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en-US" sz="2800"/>
              <a:t>National Perspectives &amp; Overview</a:t>
            </a:r>
          </a:p>
          <a:p>
            <a:pPr algn="ctr">
              <a:lnSpc>
                <a:spcPct val="90000"/>
              </a:lnSpc>
            </a:pPr>
            <a:r>
              <a:rPr lang="en-US" sz="2800"/>
              <a:t>Current Practice, Issues &amp; the Future</a:t>
            </a:r>
          </a:p>
          <a:p>
            <a:pPr algn="ctr">
              <a:lnSpc>
                <a:spcPct val="90000"/>
              </a:lnSpc>
            </a:pPr>
            <a:endParaRPr lang="en-US" sz="2800"/>
          </a:p>
          <a:p>
            <a:pPr algn="ctr">
              <a:lnSpc>
                <a:spcPct val="90000"/>
              </a:lnSpc>
            </a:pPr>
            <a:r>
              <a:rPr lang="en-US" sz="1800" b="1" i="1"/>
              <a:t>Leslie Wilson</a:t>
            </a:r>
          </a:p>
          <a:p>
            <a:pPr algn="ctr">
              <a:lnSpc>
                <a:spcPct val="90000"/>
              </a:lnSpc>
            </a:pPr>
            <a:r>
              <a:rPr lang="en-US" sz="1800" b="1" i="1"/>
              <a:t>One-to-One Institute</a:t>
            </a:r>
          </a:p>
          <a:p>
            <a:pPr algn="ctr">
              <a:lnSpc>
                <a:spcPct val="90000"/>
              </a:lnSpc>
            </a:pPr>
            <a:r>
              <a:rPr lang="en-US" sz="1800" b="1" i="1"/>
              <a:t>Michigan</a:t>
            </a:r>
          </a:p>
          <a:p>
            <a:pPr algn="ctr">
              <a:lnSpc>
                <a:spcPct val="90000"/>
              </a:lnSpc>
            </a:pPr>
            <a:endParaRPr lang="en-US" sz="18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39800"/>
            <a:ext cx="7543800" cy="1295400"/>
          </a:xfrm>
        </p:spPr>
        <p:txBody>
          <a:bodyPr/>
          <a:lstStyle/>
          <a:p>
            <a:r>
              <a:rPr lang="en-US" sz="3600">
                <a:solidFill>
                  <a:srgbClr val="660066"/>
                </a:solidFill>
                <a:latin typeface="Century Gothic" pitchFamily="34" charset="0"/>
              </a:rPr>
              <a:t>2008 Results: Special Areas of Interest and Need Regarding 1:1 Teaching and Learning Programs (cont.)</a:t>
            </a:r>
          </a:p>
        </p:txBody>
      </p:sp>
      <p:graphicFrame>
        <p:nvGraphicFramePr>
          <p:cNvPr id="1380502" name="Group 150"/>
          <p:cNvGraphicFramePr>
            <a:graphicFrameLocks noGrp="1"/>
          </p:cNvGraphicFramePr>
          <p:nvPr>
            <p:ph idx="1"/>
          </p:nvPr>
        </p:nvGraphicFramePr>
        <p:xfrm>
          <a:off x="304800" y="2400300"/>
          <a:ext cx="8534400" cy="4152900"/>
        </p:xfrm>
        <a:graphic>
          <a:graphicData uri="http://schemas.openxmlformats.org/drawingml/2006/table">
            <a:tbl>
              <a:tblPr/>
              <a:tblGrid>
                <a:gridCol w="4695825"/>
                <a:gridCol w="1281113"/>
                <a:gridCol w="1276350"/>
                <a:gridCol w="1281112"/>
              </a:tblGrid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Area of Interest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Planning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Learning Assessment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Content Resources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Research and Evaluation (Program Impact)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Leadership Turnover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Parental Involvement and Support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Warranties (Hardware)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Content Filtering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990600"/>
            <a:ext cx="7543800" cy="1295400"/>
          </a:xfrm>
        </p:spPr>
        <p:txBody>
          <a:bodyPr/>
          <a:lstStyle/>
          <a:p>
            <a:r>
              <a:rPr lang="en-US" sz="3600">
                <a:solidFill>
                  <a:srgbClr val="660066"/>
                </a:solidFill>
                <a:latin typeface="Century Gothic" pitchFamily="34" charset="0"/>
              </a:rPr>
              <a:t>2008 Results: Special Areas of Interest and Need Regarding 1:1 Teaching and Learning Programs (cont.)</a:t>
            </a:r>
          </a:p>
        </p:txBody>
      </p:sp>
      <p:graphicFrame>
        <p:nvGraphicFramePr>
          <p:cNvPr id="1381504" name="Group 128"/>
          <p:cNvGraphicFramePr>
            <a:graphicFrameLocks noGrp="1"/>
          </p:cNvGraphicFramePr>
          <p:nvPr>
            <p:ph idx="1"/>
          </p:nvPr>
        </p:nvGraphicFramePr>
        <p:xfrm>
          <a:off x="285750" y="2438400"/>
          <a:ext cx="8553450" cy="3733800"/>
        </p:xfrm>
        <a:graphic>
          <a:graphicData uri="http://schemas.openxmlformats.org/drawingml/2006/table">
            <a:tbl>
              <a:tblPr/>
              <a:tblGrid>
                <a:gridCol w="4886325"/>
                <a:gridCol w="1223963"/>
                <a:gridCol w="1219200"/>
                <a:gridCol w="1223962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Area of Interest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Total Cost of Ownership Studies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Insurance to Cover Devices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Using TCO Information for Planning Decisions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Take Home Policies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Network Security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Internal Communications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Student Acceptable Use Policies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66800"/>
            <a:ext cx="7543800" cy="1295400"/>
          </a:xfrm>
        </p:spPr>
        <p:txBody>
          <a:bodyPr/>
          <a:lstStyle/>
          <a:p>
            <a:r>
              <a:rPr lang="en-US" sz="3600">
                <a:solidFill>
                  <a:srgbClr val="660066"/>
                </a:solidFill>
                <a:latin typeface="Century Gothic" pitchFamily="34" charset="0"/>
              </a:rPr>
              <a:t>2008 Results: Special Areas of Interest and Need Regarding 1:1 Teaching and Learning Programs (cont.)</a:t>
            </a:r>
          </a:p>
        </p:txBody>
      </p:sp>
      <p:graphicFrame>
        <p:nvGraphicFramePr>
          <p:cNvPr id="1382561" name="Group 161"/>
          <p:cNvGraphicFramePr>
            <a:graphicFrameLocks noGrp="1"/>
          </p:cNvGraphicFramePr>
          <p:nvPr>
            <p:ph sz="half" idx="1"/>
          </p:nvPr>
        </p:nvGraphicFramePr>
        <p:xfrm>
          <a:off x="457200" y="2590800"/>
          <a:ext cx="8534400" cy="490538"/>
        </p:xfrm>
        <a:graphic>
          <a:graphicData uri="http://schemas.openxmlformats.org/drawingml/2006/table">
            <a:tbl>
              <a:tblPr/>
              <a:tblGrid>
                <a:gridCol w="4878388"/>
                <a:gridCol w="1217612"/>
                <a:gridCol w="1220788"/>
                <a:gridCol w="1217612"/>
              </a:tblGrid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Area of Interest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82564" name="Group 164"/>
          <p:cNvGraphicFramePr>
            <a:graphicFrameLocks noGrp="1"/>
          </p:cNvGraphicFramePr>
          <p:nvPr>
            <p:ph sz="half" idx="2"/>
          </p:nvPr>
        </p:nvGraphicFramePr>
        <p:xfrm>
          <a:off x="457200" y="3124200"/>
          <a:ext cx="8534400" cy="838518"/>
        </p:xfrm>
        <a:graphic>
          <a:graphicData uri="http://schemas.openxmlformats.org/drawingml/2006/table">
            <a:tbl>
              <a:tblPr/>
              <a:tblGrid>
                <a:gridCol w="4873625"/>
                <a:gridCol w="1220788"/>
                <a:gridCol w="1219200"/>
                <a:gridCol w="1220787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External Communications/Public Relations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Database Management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14338"/>
            <a:ext cx="7543800" cy="1447800"/>
          </a:xfrm>
        </p:spPr>
        <p:txBody>
          <a:bodyPr/>
          <a:lstStyle/>
          <a:p>
            <a:r>
              <a:rPr lang="en-US" sz="3500" dirty="0" smtClean="0">
                <a:latin typeface="Century Gothic" pitchFamily="34" charset="0"/>
              </a:rPr>
              <a:t>2009 </a:t>
            </a:r>
            <a:r>
              <a:rPr lang="en-US" sz="3500" dirty="0">
                <a:latin typeface="Century Gothic" pitchFamily="34" charset="0"/>
              </a:rPr>
              <a:t>Results: Special Areas of Interest and Need Regarding 1:1 Teaching and Learning Programs</a:t>
            </a:r>
          </a:p>
        </p:txBody>
      </p:sp>
      <p:graphicFrame>
        <p:nvGraphicFramePr>
          <p:cNvPr id="1351875" name="Group 195"/>
          <p:cNvGraphicFramePr>
            <a:graphicFrameLocks noGrp="1"/>
          </p:cNvGraphicFramePr>
          <p:nvPr>
            <p:ph type="tbl" idx="1"/>
          </p:nvPr>
        </p:nvGraphicFramePr>
        <p:xfrm>
          <a:off x="304800" y="2057400"/>
          <a:ext cx="8534400" cy="3727450"/>
        </p:xfrm>
        <a:graphic>
          <a:graphicData uri="http://schemas.openxmlformats.org/drawingml/2006/table">
            <a:tbl>
              <a:tblPr/>
              <a:tblGrid>
                <a:gridCol w="4876800"/>
                <a:gridCol w="1219200"/>
                <a:gridCol w="1219200"/>
                <a:gridCol w="1219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Area of Interest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Teacher Professional Development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94%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Financial Sustainability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82%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Leadership/Administrative Support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76%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Teacher and Staff Motivation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71%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Content Resources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Learning Assessment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Research and Evaluation (program impact)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51860" name="Text Box 180"/>
          <p:cNvSpPr txBox="1">
            <a:spLocks noChangeArrowheads="1"/>
          </p:cNvSpPr>
          <p:nvPr/>
        </p:nvSpPr>
        <p:spPr bwMode="auto">
          <a:xfrm>
            <a:off x="304800" y="5972175"/>
            <a:ext cx="8458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1">
                <a:latin typeface="Century Gothic" pitchFamily="34" charset="0"/>
              </a:rPr>
              <a:t>Please note that Level 1 is the highest rank/most important item, followed by Levels 2 and 3, respectively.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774" name="Rectangle 46"/>
          <p:cNvSpPr>
            <a:spLocks noGrp="1" noChangeArrowheads="1"/>
          </p:cNvSpPr>
          <p:nvPr>
            <p:ph type="title"/>
          </p:nvPr>
        </p:nvSpPr>
        <p:spPr>
          <a:xfrm>
            <a:off x="381000" y="914400"/>
            <a:ext cx="7543800" cy="1295400"/>
          </a:xfrm>
        </p:spPr>
        <p:txBody>
          <a:bodyPr/>
          <a:lstStyle/>
          <a:p>
            <a:r>
              <a:rPr lang="en-US" sz="3500" dirty="0" smtClean="0">
                <a:latin typeface="Century Gothic" pitchFamily="34" charset="0"/>
              </a:rPr>
              <a:t>2009 </a:t>
            </a:r>
            <a:r>
              <a:rPr lang="en-US" sz="3500" dirty="0">
                <a:latin typeface="Century Gothic" pitchFamily="34" charset="0"/>
              </a:rPr>
              <a:t>Results: Special Areas of Interest and Need Regarding 1:1 Teaching and Learning Programs (cont.)</a:t>
            </a:r>
          </a:p>
        </p:txBody>
      </p:sp>
      <p:graphicFrame>
        <p:nvGraphicFramePr>
          <p:cNvPr id="1353827" name="Group 99"/>
          <p:cNvGraphicFramePr>
            <a:graphicFrameLocks noGrp="1"/>
          </p:cNvGraphicFramePr>
          <p:nvPr>
            <p:ph idx="1"/>
          </p:nvPr>
        </p:nvGraphicFramePr>
        <p:xfrm>
          <a:off x="304800" y="2433638"/>
          <a:ext cx="8534400" cy="4119563"/>
        </p:xfrm>
        <a:graphic>
          <a:graphicData uri="http://schemas.openxmlformats.org/drawingml/2006/table">
            <a:tbl>
              <a:tblPr/>
              <a:tblGrid>
                <a:gridCol w="4695825"/>
                <a:gridCol w="1281113"/>
                <a:gridCol w="1276350"/>
                <a:gridCol w="1281112"/>
              </a:tblGrid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Area of Interest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Teacher Technology Skills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Technology Staff Support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Public Support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Total Cost of Ownership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Hardware and Network Maintenance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65%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Planning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Warranties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Parental Involvement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 24%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914400"/>
            <a:ext cx="7543800" cy="1295400"/>
          </a:xfrm>
        </p:spPr>
        <p:txBody>
          <a:bodyPr/>
          <a:lstStyle/>
          <a:p>
            <a:r>
              <a:rPr lang="en-US" sz="3500" dirty="0" smtClean="0">
                <a:latin typeface="Century Gothic" pitchFamily="34" charset="0"/>
              </a:rPr>
              <a:t>2009 </a:t>
            </a:r>
            <a:r>
              <a:rPr lang="en-US" sz="3500" dirty="0">
                <a:latin typeface="Century Gothic" pitchFamily="34" charset="0"/>
              </a:rPr>
              <a:t>Results: Special Areas of Interest and Need Regarding 1:1 Teaching and Learning Programs (cont.)</a:t>
            </a:r>
          </a:p>
        </p:txBody>
      </p:sp>
      <p:graphicFrame>
        <p:nvGraphicFramePr>
          <p:cNvPr id="1355880" name="Group 104"/>
          <p:cNvGraphicFramePr>
            <a:graphicFrameLocks noGrp="1"/>
          </p:cNvGraphicFramePr>
          <p:nvPr>
            <p:ph idx="1"/>
          </p:nvPr>
        </p:nvGraphicFramePr>
        <p:xfrm>
          <a:off x="285750" y="2362200"/>
          <a:ext cx="8553450" cy="4191000"/>
        </p:xfrm>
        <a:graphic>
          <a:graphicData uri="http://schemas.openxmlformats.org/drawingml/2006/table">
            <a:tbl>
              <a:tblPr/>
              <a:tblGrid>
                <a:gridCol w="4886325"/>
                <a:gridCol w="1223963"/>
                <a:gridCol w="1219200"/>
                <a:gridCol w="1223962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Area of Interest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Student Acceptable Use Policies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 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Leadership Turnover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Content Filtering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Using Total Cost of Ownership Info for Planning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Take Home Policies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Network Security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Insurance to Cover Devices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Internal Communication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870" name="Rectangle 46"/>
          <p:cNvSpPr>
            <a:spLocks noGrp="1" noChangeArrowheads="1"/>
          </p:cNvSpPr>
          <p:nvPr>
            <p:ph type="title"/>
          </p:nvPr>
        </p:nvSpPr>
        <p:spPr>
          <a:xfrm>
            <a:off x="381000" y="1066800"/>
            <a:ext cx="7543800" cy="1295400"/>
          </a:xfrm>
        </p:spPr>
        <p:txBody>
          <a:bodyPr/>
          <a:lstStyle/>
          <a:p>
            <a:r>
              <a:rPr lang="en-US" sz="3500" dirty="0">
                <a:latin typeface="Century Gothic" pitchFamily="34" charset="0"/>
              </a:rPr>
              <a:t/>
            </a:r>
            <a:br>
              <a:rPr lang="en-US" sz="3500" dirty="0">
                <a:latin typeface="Century Gothic" pitchFamily="34" charset="0"/>
              </a:rPr>
            </a:br>
            <a:r>
              <a:rPr lang="en-US" sz="3500" dirty="0">
                <a:latin typeface="Century Gothic" pitchFamily="34" charset="0"/>
              </a:rPr>
              <a:t/>
            </a:r>
            <a:br>
              <a:rPr lang="en-US" sz="3500" dirty="0">
                <a:latin typeface="Century Gothic" pitchFamily="34" charset="0"/>
              </a:rPr>
            </a:br>
            <a:r>
              <a:rPr lang="en-US" sz="3500" dirty="0" smtClean="0">
                <a:latin typeface="Century Gothic" pitchFamily="34" charset="0"/>
              </a:rPr>
              <a:t>2009 </a:t>
            </a:r>
            <a:r>
              <a:rPr lang="en-US" sz="3500" dirty="0">
                <a:latin typeface="Century Gothic" pitchFamily="34" charset="0"/>
              </a:rPr>
              <a:t>Results: Special Areas of Interest and Need Regarding 1:1 Teaching and Learning Programs (cont.)</a:t>
            </a:r>
          </a:p>
        </p:txBody>
      </p:sp>
      <p:graphicFrame>
        <p:nvGraphicFramePr>
          <p:cNvPr id="1357876" name="Group 52"/>
          <p:cNvGraphicFramePr>
            <a:graphicFrameLocks noGrp="1"/>
          </p:cNvGraphicFramePr>
          <p:nvPr>
            <p:ph idx="1"/>
          </p:nvPr>
        </p:nvGraphicFramePr>
        <p:xfrm>
          <a:off x="304800" y="2667000"/>
          <a:ext cx="8534400" cy="1447800"/>
        </p:xfrm>
        <a:graphic>
          <a:graphicData uri="http://schemas.openxmlformats.org/drawingml/2006/table">
            <a:tbl>
              <a:tblPr/>
              <a:tblGrid>
                <a:gridCol w="4876800"/>
                <a:gridCol w="1219200"/>
                <a:gridCol w="1219200"/>
                <a:gridCol w="1219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Area of Interest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Database Management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External Communications/ Public Relations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543800" cy="1447800"/>
          </a:xfrm>
        </p:spPr>
        <p:txBody>
          <a:bodyPr/>
          <a:lstStyle/>
          <a:p>
            <a:r>
              <a:rPr lang="en-US" sz="3500">
                <a:solidFill>
                  <a:srgbClr val="660066"/>
                </a:solidFill>
                <a:latin typeface="Century Gothic" pitchFamily="34" charset="0"/>
              </a:rPr>
              <a:t>2008 Results: Types of Student Devices  Being Used in 1:1 Programs</a:t>
            </a:r>
          </a:p>
        </p:txBody>
      </p:sp>
      <p:graphicFrame>
        <p:nvGraphicFramePr>
          <p:cNvPr id="9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41475"/>
          <a:ext cx="8253413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76260" name="Text Box 4"/>
          <p:cNvSpPr txBox="1">
            <a:spLocks noChangeArrowheads="1"/>
          </p:cNvSpPr>
          <p:nvPr/>
        </p:nvSpPr>
        <p:spPr bwMode="auto">
          <a:xfrm>
            <a:off x="381000" y="6019800"/>
            <a:ext cx="845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376261" name="Rectangle 5"/>
          <p:cNvSpPr>
            <a:spLocks noChangeArrowheads="1"/>
          </p:cNvSpPr>
          <p:nvPr/>
        </p:nvSpPr>
        <p:spPr bwMode="auto">
          <a:xfrm>
            <a:off x="571500" y="6043613"/>
            <a:ext cx="80391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 i="1" dirty="0"/>
              <a:t>Teachers use was slightly higher for laptops/tablets and slightly lower for              desktops and thin clients.</a:t>
            </a:r>
          </a:p>
        </p:txBody>
      </p:sp>
      <p:sp>
        <p:nvSpPr>
          <p:cNvPr id="1376262" name="Text Box 6"/>
          <p:cNvSpPr txBox="1">
            <a:spLocks noChangeArrowheads="1"/>
          </p:cNvSpPr>
          <p:nvPr/>
        </p:nvSpPr>
        <p:spPr bwMode="auto">
          <a:xfrm>
            <a:off x="6091238" y="4271963"/>
            <a:ext cx="25193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Century Gothic" pitchFamily="34" charset="0"/>
              </a:rPr>
              <a:t>Please note: Some districts implement “thin client” on notebook and desktop computers, while others implement it on network devices.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82600" y="312738"/>
            <a:ext cx="7543800" cy="1447800"/>
          </a:xfrm>
        </p:spPr>
        <p:txBody>
          <a:bodyPr/>
          <a:lstStyle/>
          <a:p>
            <a:r>
              <a:rPr lang="en-US" sz="3400" dirty="0" smtClean="0">
                <a:latin typeface="Century Gothic" pitchFamily="34" charset="0"/>
              </a:rPr>
              <a:t>2009 </a:t>
            </a:r>
            <a:r>
              <a:rPr lang="en-US" sz="3400" dirty="0">
                <a:latin typeface="Century Gothic" pitchFamily="34" charset="0"/>
              </a:rPr>
              <a:t>Results: Types of Student Devices Being Used in 1:1 Programs</a:t>
            </a:r>
          </a:p>
        </p:txBody>
      </p:sp>
      <p:graphicFrame>
        <p:nvGraphicFramePr>
          <p:cNvPr id="8" name="Object 6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28775"/>
          <a:ext cx="8253413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43495" name="Text Box 7"/>
          <p:cNvSpPr txBox="1">
            <a:spLocks noChangeArrowheads="1"/>
          </p:cNvSpPr>
          <p:nvPr/>
        </p:nvSpPr>
        <p:spPr bwMode="auto">
          <a:xfrm>
            <a:off x="381000" y="6019800"/>
            <a:ext cx="845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Generation Ultra Portable </a:t>
            </a:r>
            <a:r>
              <a:rPr lang="en-US" dirty="0" smtClean="0"/>
              <a:t>Devices 2008</a:t>
            </a:r>
            <a:endParaRPr lang="en-US" dirty="0"/>
          </a:p>
        </p:txBody>
      </p:sp>
      <p:sp>
        <p:nvSpPr>
          <p:cNvPr id="13895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2667000"/>
            <a:ext cx="4038600" cy="4411663"/>
          </a:xfrm>
        </p:spPr>
        <p:txBody>
          <a:bodyPr/>
          <a:lstStyle/>
          <a:p>
            <a:r>
              <a:rPr lang="en-US" sz="2600"/>
              <a:t>50% of the respondents said that they will plan to purchase a version of UMPCs in the future.</a:t>
            </a:r>
          </a:p>
          <a:p>
            <a:r>
              <a:rPr lang="en-US" sz="2600"/>
              <a:t>Here are their preferred purchases……</a:t>
            </a:r>
          </a:p>
          <a:p>
            <a:pPr>
              <a:buFont typeface="Wingdings" pitchFamily="2" charset="2"/>
              <a:buNone/>
            </a:pPr>
            <a:endParaRPr lang="en-US" sz="2600"/>
          </a:p>
        </p:txBody>
      </p:sp>
      <p:graphicFrame>
        <p:nvGraphicFramePr>
          <p:cNvPr id="1389623" name="Group 55"/>
          <p:cNvGraphicFramePr>
            <a:graphicFrameLocks noGrp="1"/>
          </p:cNvGraphicFramePr>
          <p:nvPr>
            <p:ph sz="half" idx="2"/>
          </p:nvPr>
        </p:nvGraphicFramePr>
        <p:xfrm>
          <a:off x="4419600" y="1752600"/>
          <a:ext cx="3810000" cy="4417060"/>
        </p:xfrm>
        <a:graphic>
          <a:graphicData uri="http://schemas.openxmlformats.org/drawingml/2006/table">
            <a:tbl>
              <a:tblPr/>
              <a:tblGrid>
                <a:gridCol w="1984375"/>
                <a:gridCol w="1825625"/>
              </a:tblGrid>
              <a:tr h="882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46%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Interested in other devices (palms, other laptops)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54%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23%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Classmate 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23%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Asus Eee 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31%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Thin Client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096962"/>
          </a:xfrm>
        </p:spPr>
        <p:txBody>
          <a:bodyPr/>
          <a:lstStyle/>
          <a:p>
            <a:r>
              <a:rPr lang="en-US">
                <a:latin typeface="Century Gothic" pitchFamily="34" charset="0"/>
              </a:rPr>
              <a:t>Survey Demographics</a:t>
            </a:r>
          </a:p>
        </p:txBody>
      </p:sp>
      <p:sp>
        <p:nvSpPr>
          <p:cNvPr id="133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r>
              <a:rPr lang="en-US" sz="2800" dirty="0" smtClean="0">
                <a:latin typeface="Century Gothic" pitchFamily="34" charset="0"/>
              </a:rPr>
              <a:t>152 total </a:t>
            </a:r>
            <a:r>
              <a:rPr lang="en-US" sz="2800" dirty="0">
                <a:latin typeface="Century Gothic" pitchFamily="34" charset="0"/>
              </a:rPr>
              <a:t>survey recipients</a:t>
            </a:r>
          </a:p>
          <a:p>
            <a:r>
              <a:rPr lang="en-US" sz="2800" dirty="0" smtClean="0">
                <a:latin typeface="Century Gothic" pitchFamily="34" charset="0"/>
              </a:rPr>
              <a:t>17 </a:t>
            </a:r>
            <a:r>
              <a:rPr lang="en-US" sz="2800" dirty="0">
                <a:latin typeface="Century Gothic" pitchFamily="34" charset="0"/>
              </a:rPr>
              <a:t>survey respondents</a:t>
            </a:r>
          </a:p>
          <a:p>
            <a:r>
              <a:rPr lang="en-US" sz="2800" dirty="0">
                <a:latin typeface="Century Gothic" pitchFamily="34" charset="0"/>
              </a:rPr>
              <a:t>Respondent representation:</a:t>
            </a:r>
          </a:p>
          <a:p>
            <a:pPr lvl="1"/>
            <a:r>
              <a:rPr lang="en-US" dirty="0" smtClean="0">
                <a:latin typeface="Century Gothic" pitchFamily="34" charset="0"/>
              </a:rPr>
              <a:t>18% </a:t>
            </a:r>
            <a:r>
              <a:rPr lang="en-US" dirty="0">
                <a:latin typeface="Century Gothic" pitchFamily="34" charset="0"/>
              </a:rPr>
              <a:t>represented an entire state, </a:t>
            </a:r>
            <a:r>
              <a:rPr lang="en-US" dirty="0" smtClean="0">
                <a:latin typeface="Century Gothic" pitchFamily="34" charset="0"/>
              </a:rPr>
              <a:t>29% </a:t>
            </a:r>
            <a:r>
              <a:rPr lang="en-US" dirty="0">
                <a:latin typeface="Century Gothic" pitchFamily="34" charset="0"/>
              </a:rPr>
              <a:t>represented a school district, </a:t>
            </a:r>
            <a:r>
              <a:rPr lang="en-US" dirty="0" smtClean="0">
                <a:latin typeface="Century Gothic" pitchFamily="34" charset="0"/>
              </a:rPr>
              <a:t>53% </a:t>
            </a:r>
            <a:r>
              <a:rPr lang="en-US" dirty="0">
                <a:latin typeface="Century Gothic" pitchFamily="34" charset="0"/>
              </a:rPr>
              <a:t>represented a school building</a:t>
            </a:r>
          </a:p>
          <a:p>
            <a:r>
              <a:rPr lang="en-US" sz="2800" dirty="0">
                <a:latin typeface="Century Gothic" pitchFamily="34" charset="0"/>
              </a:rPr>
              <a:t>Number of districts in their 1:1 programs:</a:t>
            </a:r>
          </a:p>
          <a:p>
            <a:pPr lvl="1"/>
            <a:r>
              <a:rPr lang="en-US" dirty="0" smtClean="0">
                <a:latin typeface="Century Gothic" pitchFamily="34" charset="0"/>
              </a:rPr>
              <a:t>76% </a:t>
            </a:r>
            <a:r>
              <a:rPr lang="en-US" dirty="0">
                <a:latin typeface="Century Gothic" pitchFamily="34" charset="0"/>
              </a:rPr>
              <a:t>have </a:t>
            </a:r>
            <a:r>
              <a:rPr lang="en-US" dirty="0" smtClean="0">
                <a:latin typeface="Century Gothic" pitchFamily="34" charset="0"/>
              </a:rPr>
              <a:t>1 district, 24% </a:t>
            </a:r>
            <a:r>
              <a:rPr lang="en-US" dirty="0">
                <a:latin typeface="Century Gothic" pitchFamily="34" charset="0"/>
              </a:rPr>
              <a:t>have </a:t>
            </a:r>
            <a:r>
              <a:rPr lang="en-US" dirty="0" smtClean="0">
                <a:latin typeface="Century Gothic" pitchFamily="34" charset="0"/>
              </a:rPr>
              <a:t>more than 1 district</a:t>
            </a:r>
            <a:endParaRPr lang="en-US" dirty="0">
              <a:latin typeface="Century Gothic" pitchFamily="34" charset="0"/>
            </a:endParaRPr>
          </a:p>
          <a:p>
            <a:pPr lvl="1">
              <a:buFont typeface="Wingdings" pitchFamily="2" charset="2"/>
              <a:buNone/>
            </a:pPr>
            <a:endParaRPr lang="en-US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Generation Ultra Portable </a:t>
            </a:r>
            <a:r>
              <a:rPr lang="en-US" dirty="0" smtClean="0"/>
              <a:t>Devices in 2009</a:t>
            </a:r>
            <a:endParaRPr lang="en-US" dirty="0"/>
          </a:p>
        </p:txBody>
      </p:sp>
      <p:sp>
        <p:nvSpPr>
          <p:cNvPr id="13895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2667000"/>
            <a:ext cx="4038600" cy="4411663"/>
          </a:xfrm>
        </p:spPr>
        <p:txBody>
          <a:bodyPr/>
          <a:lstStyle/>
          <a:p>
            <a:r>
              <a:rPr lang="en-US" sz="2600" dirty="0" smtClean="0"/>
              <a:t>71% </a:t>
            </a:r>
            <a:r>
              <a:rPr lang="en-US" sz="2600" dirty="0"/>
              <a:t>of the respondents said that they will plan to purchase a version of UMPCs in the future.</a:t>
            </a:r>
          </a:p>
          <a:p>
            <a:r>
              <a:rPr lang="en-US" sz="2600" dirty="0"/>
              <a:t>Here are their preferred purchases……</a:t>
            </a:r>
          </a:p>
          <a:p>
            <a:pPr>
              <a:buFont typeface="Wingdings" pitchFamily="2" charset="2"/>
              <a:buNone/>
            </a:pPr>
            <a:endParaRPr lang="en-US" sz="2600" dirty="0"/>
          </a:p>
        </p:txBody>
      </p:sp>
      <p:graphicFrame>
        <p:nvGraphicFramePr>
          <p:cNvPr id="1389623" name="Group 55"/>
          <p:cNvGraphicFramePr>
            <a:graphicFrameLocks noGrp="1"/>
          </p:cNvGraphicFramePr>
          <p:nvPr>
            <p:ph sz="half" idx="2"/>
          </p:nvPr>
        </p:nvGraphicFramePr>
        <p:xfrm>
          <a:off x="4419600" y="1752600"/>
          <a:ext cx="3810000" cy="4417060"/>
        </p:xfrm>
        <a:graphic>
          <a:graphicData uri="http://schemas.openxmlformats.org/drawingml/2006/table">
            <a:tbl>
              <a:tblPr/>
              <a:tblGrid>
                <a:gridCol w="1984375"/>
                <a:gridCol w="1825625"/>
              </a:tblGrid>
              <a:tr h="882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67%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Interested in other devices (HP, Dell, other)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8%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25%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Classmate 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17%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Asus Eee 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Thin Client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0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457200"/>
            <a:ext cx="6858000" cy="838200"/>
          </a:xfrm>
        </p:spPr>
        <p:txBody>
          <a:bodyPr/>
          <a:lstStyle/>
          <a:p>
            <a:r>
              <a:rPr lang="en-US" sz="3700">
                <a:solidFill>
                  <a:srgbClr val="660066"/>
                </a:solidFill>
                <a:latin typeface="Century Gothic" pitchFamily="34" charset="0"/>
              </a:rPr>
              <a:t>2008 Results: Length of Time in 1:1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/>
          </p:nvPr>
        </p:nvGraphicFramePr>
        <p:xfrm>
          <a:off x="1500188" y="1524000"/>
          <a:ext cx="5967412" cy="4946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69092" name="Text Box 4"/>
          <p:cNvSpPr txBox="1">
            <a:spLocks noChangeArrowheads="1"/>
          </p:cNvSpPr>
          <p:nvPr/>
        </p:nvSpPr>
        <p:spPr bwMode="auto">
          <a:xfrm>
            <a:off x="5029200" y="5232400"/>
            <a:ext cx="441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/>
              <a:t>1%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3"/>
          <p:cNvGraphicFramePr>
            <a:graphicFrameLocks noGrp="1" noChangeAspect="1"/>
          </p:cNvGraphicFramePr>
          <p:nvPr>
            <p:ph/>
          </p:nvPr>
        </p:nvGraphicFramePr>
        <p:xfrm>
          <a:off x="1500188" y="1524000"/>
          <a:ext cx="5967412" cy="4946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69092" name="Text Box 4"/>
          <p:cNvSpPr txBox="1">
            <a:spLocks noChangeArrowheads="1"/>
          </p:cNvSpPr>
          <p:nvPr/>
        </p:nvSpPr>
        <p:spPr bwMode="auto">
          <a:xfrm>
            <a:off x="5029200" y="3124200"/>
            <a:ext cx="54373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 smtClean="0"/>
              <a:t>29%</a:t>
            </a:r>
            <a:endParaRPr lang="en-US" sz="1400" b="1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09600" y="533400"/>
            <a:ext cx="6858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2009 Results: Length of Time in 1:1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95300"/>
            <a:ext cx="7543800" cy="1295400"/>
          </a:xfrm>
        </p:spPr>
        <p:txBody>
          <a:bodyPr/>
          <a:lstStyle/>
          <a:p>
            <a:r>
              <a:rPr lang="en-US" sz="3700">
                <a:solidFill>
                  <a:srgbClr val="660066"/>
                </a:solidFill>
                <a:latin typeface="Century Gothic" pitchFamily="34" charset="0"/>
              </a:rPr>
              <a:t>2008 Results: Year that Planning Started in the Development of 1:1 Programs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828800"/>
          <a:ext cx="8205788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71500"/>
            <a:ext cx="7543800" cy="1295400"/>
          </a:xfrm>
        </p:spPr>
        <p:txBody>
          <a:bodyPr/>
          <a:lstStyle/>
          <a:p>
            <a:r>
              <a:rPr lang="en-US" sz="3700" dirty="0" smtClean="0">
                <a:latin typeface="Century Gothic" pitchFamily="34" charset="0"/>
              </a:rPr>
              <a:t>2009 </a:t>
            </a:r>
            <a:r>
              <a:rPr lang="en-US" sz="3700" dirty="0">
                <a:latin typeface="Century Gothic" pitchFamily="34" charset="0"/>
              </a:rPr>
              <a:t>Results: Year that Planning Started in the Development of 1:1 Programs</a:t>
            </a:r>
          </a:p>
        </p:txBody>
      </p:sp>
      <p:graphicFrame>
        <p:nvGraphicFramePr>
          <p:cNvPr id="6" name="Object 9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828800"/>
          <a:ext cx="8205788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Vendors and </a:t>
            </a:r>
            <a:r>
              <a:rPr lang="en-US" dirty="0" smtClean="0"/>
              <a:t>Devices 2008</a:t>
            </a:r>
            <a:endParaRPr lang="en-US" dirty="0"/>
          </a:p>
        </p:txBody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600" dirty="0"/>
              <a:t>Apple 40%</a:t>
            </a:r>
          </a:p>
          <a:p>
            <a:r>
              <a:rPr lang="en-US" sz="2600" dirty="0"/>
              <a:t>Dell 20%</a:t>
            </a:r>
          </a:p>
          <a:p>
            <a:r>
              <a:rPr lang="en-US" sz="2600" dirty="0"/>
              <a:t>Gateway 15%</a:t>
            </a:r>
          </a:p>
          <a:p>
            <a:r>
              <a:rPr lang="en-US" sz="2600" dirty="0"/>
              <a:t>HP 20%</a:t>
            </a:r>
          </a:p>
          <a:p>
            <a:r>
              <a:rPr lang="en-US" sz="2600" dirty="0"/>
              <a:t>IBM 25%</a:t>
            </a:r>
          </a:p>
          <a:p>
            <a:r>
              <a:rPr lang="en-US" sz="2600" dirty="0"/>
              <a:t>Toshiba 15%</a:t>
            </a:r>
          </a:p>
          <a:p>
            <a:r>
              <a:rPr lang="en-US" sz="2600" dirty="0"/>
              <a:t>Palm 10%</a:t>
            </a:r>
          </a:p>
          <a:p>
            <a:r>
              <a:rPr lang="en-US" sz="2600" dirty="0"/>
              <a:t>Other, please specify</a:t>
            </a:r>
          </a:p>
          <a:p>
            <a:pPr lvl="1"/>
            <a:r>
              <a:rPr lang="en-US" sz="2200" dirty="0"/>
              <a:t> 15%Dt Research/ e-Pad tablets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Vendors and </a:t>
            </a:r>
            <a:r>
              <a:rPr lang="en-US" dirty="0" smtClean="0"/>
              <a:t>Devices 2009</a:t>
            </a:r>
            <a:endParaRPr lang="en-US" dirty="0"/>
          </a:p>
        </p:txBody>
      </p:sp>
      <p:sp>
        <p:nvSpPr>
          <p:cNvPr id="140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600" dirty="0"/>
              <a:t>Apple </a:t>
            </a:r>
            <a:r>
              <a:rPr lang="en-US" sz="2600" dirty="0" smtClean="0"/>
              <a:t>35%</a:t>
            </a:r>
            <a:endParaRPr lang="en-US" sz="2600" dirty="0"/>
          </a:p>
          <a:p>
            <a:r>
              <a:rPr lang="en-US" sz="2600" dirty="0"/>
              <a:t>Dell </a:t>
            </a:r>
            <a:r>
              <a:rPr lang="en-US" sz="2600" dirty="0" smtClean="0"/>
              <a:t>24%</a:t>
            </a:r>
            <a:endParaRPr lang="en-US" sz="2600" dirty="0"/>
          </a:p>
          <a:p>
            <a:r>
              <a:rPr lang="en-US" sz="2600" dirty="0"/>
              <a:t>Gateway </a:t>
            </a:r>
            <a:r>
              <a:rPr lang="en-US" sz="2600" dirty="0" smtClean="0"/>
              <a:t>18%</a:t>
            </a:r>
            <a:endParaRPr lang="en-US" sz="2600" dirty="0"/>
          </a:p>
          <a:p>
            <a:r>
              <a:rPr lang="en-US" sz="2600" dirty="0"/>
              <a:t>HP </a:t>
            </a:r>
            <a:r>
              <a:rPr lang="en-US" sz="2600" dirty="0" smtClean="0"/>
              <a:t>35%</a:t>
            </a:r>
            <a:endParaRPr lang="en-US" sz="2600" dirty="0"/>
          </a:p>
          <a:p>
            <a:r>
              <a:rPr lang="en-US" sz="2600" dirty="0"/>
              <a:t>IBM 6</a:t>
            </a:r>
            <a:r>
              <a:rPr lang="en-US" sz="2600" dirty="0" smtClean="0"/>
              <a:t>%</a:t>
            </a:r>
            <a:endParaRPr lang="en-US" sz="2600" dirty="0"/>
          </a:p>
          <a:p>
            <a:r>
              <a:rPr lang="en-US" sz="2600" dirty="0"/>
              <a:t>Toshiba 6</a:t>
            </a:r>
            <a:r>
              <a:rPr lang="en-US" sz="2600" dirty="0" smtClean="0"/>
              <a:t>%</a:t>
            </a:r>
            <a:endParaRPr lang="en-US" sz="2600" dirty="0"/>
          </a:p>
          <a:p>
            <a:r>
              <a:rPr lang="en-US" sz="2600" dirty="0"/>
              <a:t>Palm 6</a:t>
            </a:r>
            <a:r>
              <a:rPr lang="en-US" sz="2600" dirty="0" smtClean="0"/>
              <a:t>%</a:t>
            </a:r>
            <a:endParaRPr lang="en-US" sz="2600" dirty="0"/>
          </a:p>
          <a:p>
            <a:r>
              <a:rPr lang="en-US" sz="2600" dirty="0" smtClean="0"/>
              <a:t>Other</a:t>
            </a:r>
            <a:r>
              <a:rPr lang="en-US" sz="2600" dirty="0"/>
              <a:t> </a:t>
            </a:r>
            <a:r>
              <a:rPr lang="en-US" sz="2600" dirty="0" smtClean="0"/>
              <a:t>- </a:t>
            </a:r>
            <a:endParaRPr lang="en-US" sz="2600" dirty="0"/>
          </a:p>
          <a:p>
            <a:pPr lvl="1"/>
            <a:r>
              <a:rPr lang="en-US" sz="2200" dirty="0"/>
              <a:t> </a:t>
            </a:r>
            <a:r>
              <a:rPr lang="en-US" sz="2200" dirty="0" smtClean="0"/>
              <a:t>12% UMPC</a:t>
            </a:r>
            <a:endParaRPr lang="en-US" sz="22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7543800" cy="1295400"/>
          </a:xfrm>
        </p:spPr>
        <p:txBody>
          <a:bodyPr/>
          <a:lstStyle/>
          <a:p>
            <a:r>
              <a:rPr lang="en-US" sz="3500">
                <a:solidFill>
                  <a:srgbClr val="660066"/>
                </a:solidFill>
                <a:latin typeface="Century Gothic" pitchFamily="34" charset="0"/>
              </a:rPr>
              <a:t>2008 Results: Are research results on the impact or costs of your 1:1 program available?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295400" y="2209800"/>
          <a:ext cx="6629400" cy="442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7543800" cy="1295400"/>
          </a:xfrm>
        </p:spPr>
        <p:txBody>
          <a:bodyPr/>
          <a:lstStyle/>
          <a:p>
            <a:r>
              <a:rPr lang="en-US" sz="3500" dirty="0" smtClean="0">
                <a:latin typeface="Century Gothic" pitchFamily="34" charset="0"/>
              </a:rPr>
              <a:t>2009 </a:t>
            </a:r>
            <a:r>
              <a:rPr lang="en-US" sz="3500" dirty="0">
                <a:latin typeface="Century Gothic" pitchFamily="34" charset="0"/>
              </a:rPr>
              <a:t>Results: Are research results available on the impact or costs of your 1:1 program?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295400" y="2209800"/>
          <a:ext cx="6629400" cy="442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7543800" cy="960438"/>
          </a:xfrm>
        </p:spPr>
        <p:txBody>
          <a:bodyPr/>
          <a:lstStyle/>
          <a:p>
            <a:r>
              <a:rPr lang="en-US"/>
              <a:t>Funding for 1:1 Devices</a:t>
            </a:r>
          </a:p>
        </p:txBody>
      </p:sp>
      <p:sp>
        <p:nvSpPr>
          <p:cNvPr id="139469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990600" y="1905000"/>
            <a:ext cx="2819400" cy="2895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600" b="1" u="sng" dirty="0"/>
              <a:t>2008</a:t>
            </a:r>
          </a:p>
          <a:p>
            <a:pPr>
              <a:buFont typeface="Wingdings" pitchFamily="2" charset="2"/>
              <a:buNone/>
            </a:pPr>
            <a:endParaRPr lang="en-US" sz="2600" b="1" u="sng" dirty="0"/>
          </a:p>
          <a:p>
            <a:pPr>
              <a:buFont typeface="Wingdings" pitchFamily="2" charset="2"/>
              <a:buNone/>
            </a:pPr>
            <a:r>
              <a:rPr lang="en-US" sz="2600" b="1" dirty="0"/>
              <a:t>Federal	30%</a:t>
            </a:r>
          </a:p>
          <a:p>
            <a:pPr>
              <a:buFont typeface="Wingdings" pitchFamily="2" charset="2"/>
              <a:buNone/>
            </a:pPr>
            <a:r>
              <a:rPr lang="en-US" sz="2600" b="1" dirty="0"/>
              <a:t>State		55%</a:t>
            </a:r>
          </a:p>
          <a:p>
            <a:pPr>
              <a:buFont typeface="Wingdings" pitchFamily="2" charset="2"/>
              <a:buNone/>
            </a:pPr>
            <a:r>
              <a:rPr lang="en-US" sz="2600" b="1" dirty="0"/>
              <a:t>Local		70%</a:t>
            </a:r>
          </a:p>
          <a:p>
            <a:pPr>
              <a:buFont typeface="Wingdings" pitchFamily="2" charset="2"/>
              <a:buNone/>
            </a:pPr>
            <a:r>
              <a:rPr lang="en-US" sz="2600" b="1" dirty="0"/>
              <a:t>Leasing       25%</a:t>
            </a:r>
          </a:p>
        </p:txBody>
      </p:sp>
      <p:sp>
        <p:nvSpPr>
          <p:cNvPr id="139469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828801"/>
            <a:ext cx="3124200" cy="3048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600" b="1" u="sng" dirty="0" smtClean="0"/>
              <a:t>2009</a:t>
            </a:r>
            <a:endParaRPr lang="en-US" sz="2600" b="1" u="sng" dirty="0"/>
          </a:p>
          <a:p>
            <a:endParaRPr lang="en-US" sz="2600" b="1" u="sng" dirty="0"/>
          </a:p>
          <a:p>
            <a:pPr>
              <a:buFont typeface="Wingdings" pitchFamily="2" charset="2"/>
              <a:buNone/>
            </a:pPr>
            <a:r>
              <a:rPr lang="en-US" sz="2600" b="1" dirty="0"/>
              <a:t>Federal	</a:t>
            </a:r>
            <a:r>
              <a:rPr lang="en-US" sz="2600" b="1" dirty="0" smtClean="0"/>
              <a:t>41%</a:t>
            </a:r>
            <a:endParaRPr lang="en-US" sz="2600" b="1" dirty="0"/>
          </a:p>
          <a:p>
            <a:pPr>
              <a:buFont typeface="Wingdings" pitchFamily="2" charset="2"/>
              <a:buNone/>
            </a:pPr>
            <a:r>
              <a:rPr lang="en-US" sz="2600" b="1" dirty="0"/>
              <a:t>State		</a:t>
            </a:r>
            <a:r>
              <a:rPr lang="en-US" sz="2600" b="1" dirty="0" smtClean="0"/>
              <a:t>35%</a:t>
            </a:r>
            <a:endParaRPr lang="en-US" sz="2600" b="1" dirty="0"/>
          </a:p>
          <a:p>
            <a:pPr>
              <a:buFont typeface="Wingdings" pitchFamily="2" charset="2"/>
              <a:buNone/>
            </a:pPr>
            <a:r>
              <a:rPr lang="en-US" sz="2600" b="1" dirty="0"/>
              <a:t>Local		</a:t>
            </a:r>
            <a:r>
              <a:rPr lang="en-US" sz="2600" b="1" dirty="0" smtClean="0"/>
              <a:t>59%</a:t>
            </a:r>
            <a:endParaRPr lang="en-US" sz="2600" b="1" dirty="0"/>
          </a:p>
          <a:p>
            <a:pPr>
              <a:buFont typeface="Wingdings" pitchFamily="2" charset="2"/>
              <a:buNone/>
            </a:pPr>
            <a:r>
              <a:rPr lang="en-US" sz="2600" b="1" dirty="0" smtClean="0"/>
              <a:t>Bonds</a:t>
            </a:r>
            <a:r>
              <a:rPr lang="en-US" sz="2600" b="1" dirty="0"/>
              <a:t>	</a:t>
            </a:r>
            <a:r>
              <a:rPr lang="en-US" sz="2600" b="1" dirty="0" smtClean="0"/>
              <a:t>29%</a:t>
            </a:r>
            <a:r>
              <a:rPr lang="en-US" sz="2600" b="1" dirty="0"/>
              <a:t>	</a:t>
            </a:r>
          </a:p>
        </p:txBody>
      </p:sp>
      <p:sp>
        <p:nvSpPr>
          <p:cNvPr id="1394694" name="Rectangle 6"/>
          <p:cNvSpPr>
            <a:spLocks noChangeArrowheads="1"/>
          </p:cNvSpPr>
          <p:nvPr/>
        </p:nvSpPr>
        <p:spPr bwMode="auto">
          <a:xfrm>
            <a:off x="4267200" y="1828800"/>
            <a:ext cx="3124200" cy="30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4695" name="Rectangle 7"/>
          <p:cNvSpPr>
            <a:spLocks noChangeArrowheads="1"/>
          </p:cNvSpPr>
          <p:nvPr/>
        </p:nvSpPr>
        <p:spPr bwMode="auto">
          <a:xfrm>
            <a:off x="838200" y="1828800"/>
            <a:ext cx="3124200" cy="30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2250"/>
            <a:ext cx="7543800" cy="1295400"/>
          </a:xfrm>
        </p:spPr>
        <p:txBody>
          <a:bodyPr/>
          <a:lstStyle/>
          <a:p>
            <a:r>
              <a:rPr lang="en-US">
                <a:solidFill>
                  <a:srgbClr val="660066"/>
                </a:solidFill>
                <a:latin typeface="Century Gothic" pitchFamily="34" charset="0"/>
              </a:rPr>
              <a:t>2008 Results: Why did you start your 1:1 program?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type="dgm" idx="1"/>
          </p:nvPr>
        </p:nvGraphicFramePr>
        <p:xfrm>
          <a:off x="550863" y="1524000"/>
          <a:ext cx="8364537" cy="5403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Top Priorities for </a:t>
            </a:r>
            <a:r>
              <a:rPr lang="en-US" dirty="0" smtClean="0"/>
              <a:t>2009?</a:t>
            </a:r>
            <a:endParaRPr lang="en-US" dirty="0"/>
          </a:p>
        </p:txBody>
      </p:sp>
      <p:sp>
        <p:nvSpPr>
          <p:cNvPr id="140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Continued quasi experimental research</a:t>
            </a:r>
          </a:p>
          <a:p>
            <a:r>
              <a:rPr lang="en-US"/>
              <a:t>Blending 1:1 practice within overall 21</a:t>
            </a:r>
            <a:r>
              <a:rPr lang="en-US" baseline="30000"/>
              <a:t>st</a:t>
            </a:r>
            <a:r>
              <a:rPr lang="en-US"/>
              <a:t> century learning environment</a:t>
            </a:r>
          </a:p>
          <a:p>
            <a:r>
              <a:rPr lang="en-US"/>
              <a:t>Incorporating web 2.0 tools in curriculum and instruction-engage social networking systems</a:t>
            </a:r>
          </a:p>
          <a:p>
            <a:r>
              <a:rPr lang="en-US"/>
              <a:t>Work toward paradigm shift:  this is an education approach, not about hardware/software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Top Priorities for </a:t>
            </a:r>
            <a:r>
              <a:rPr lang="en-US" dirty="0" smtClean="0"/>
              <a:t>2009?</a:t>
            </a:r>
            <a:endParaRPr lang="en-US" dirty="0"/>
          </a:p>
        </p:txBody>
      </p:sp>
      <p:sp>
        <p:nvSpPr>
          <p:cNvPr id="140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19263"/>
            <a:ext cx="8229600" cy="44116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Teachers need to become coaches, facilitating student-centered, student-empowered classrooms</a:t>
            </a:r>
          </a:p>
          <a:p>
            <a:pPr>
              <a:lnSpc>
                <a:spcPct val="90000"/>
              </a:lnSpc>
            </a:pPr>
            <a:r>
              <a:rPr lang="en-US"/>
              <a:t>Need for effective leadership for sustainability and setting expectations for the 1:1 environment</a:t>
            </a:r>
          </a:p>
          <a:p>
            <a:pPr>
              <a:lnSpc>
                <a:spcPct val="90000"/>
              </a:lnSpc>
            </a:pPr>
            <a:r>
              <a:rPr lang="en-US"/>
              <a:t>Getting the wireless network to work in a high density environment</a:t>
            </a:r>
          </a:p>
          <a:p>
            <a:pPr>
              <a:lnSpc>
                <a:spcPct val="90000"/>
              </a:lnSpc>
            </a:pPr>
            <a:r>
              <a:rPr lang="en-US"/>
              <a:t>Professional development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Top Priorities for </a:t>
            </a:r>
            <a:r>
              <a:rPr lang="en-US" dirty="0" smtClean="0"/>
              <a:t>2009?</a:t>
            </a:r>
            <a:endParaRPr lang="en-US" dirty="0"/>
          </a:p>
        </p:txBody>
      </p:sp>
      <p:sp>
        <p:nvSpPr>
          <p:cNvPr id="140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Community involvement</a:t>
            </a:r>
          </a:p>
          <a:p>
            <a:r>
              <a:rPr lang="en-US"/>
              <a:t>Seeking customized, scalable devices for a range of ages</a:t>
            </a:r>
          </a:p>
          <a:p>
            <a:r>
              <a:rPr lang="en-US"/>
              <a:t>Address students’ home internet access to complement the school’s 1:1 approach</a:t>
            </a:r>
          </a:p>
          <a:p>
            <a:r>
              <a:rPr lang="en-US"/>
              <a:t>Share, recommend quality software applications, free web resources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4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229600" cy="28194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>
                <a:solidFill>
                  <a:srgbClr val="D8DBFE"/>
                </a:solidFill>
                <a:latin typeface="Century Gothic" pitchFamily="34" charset="0"/>
              </a:rPr>
              <a:t>   </a:t>
            </a:r>
            <a:r>
              <a:rPr lang="en-US" sz="2800" b="1">
                <a:solidFill>
                  <a:schemeClr val="tx2"/>
                </a:solidFill>
                <a:latin typeface="Century Gothic" pitchFamily="34" charset="0"/>
              </a:rPr>
              <a:t>Thank you for your attention and for your hard work to ensure that the future of education is transformed by technology-rich teaching and learning.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b="1">
              <a:solidFill>
                <a:schemeClr val="tx2"/>
              </a:solidFill>
              <a:latin typeface="Century Gothic" pitchFamily="34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lesliew@1two1.org</a:t>
            </a:r>
          </a:p>
        </p:txBody>
      </p:sp>
      <p:pic>
        <p:nvPicPr>
          <p:cNvPr id="1386500" name="Picture 4" descr="welcome_header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5257800"/>
            <a:ext cx="1981200" cy="1219200"/>
          </a:xfrm>
          <a:prstGeom prst="rect">
            <a:avLst/>
          </a:prstGeom>
          <a:noFill/>
        </p:spPr>
      </p:pic>
      <p:pic>
        <p:nvPicPr>
          <p:cNvPr id="1386501" name="Picture 5" descr="ONE-TO-ONE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4284663"/>
            <a:ext cx="2438400" cy="744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46050"/>
            <a:ext cx="7543800" cy="1295400"/>
          </a:xfrm>
        </p:spPr>
        <p:txBody>
          <a:bodyPr/>
          <a:lstStyle/>
          <a:p>
            <a:r>
              <a:rPr lang="en-US" dirty="0" smtClean="0">
                <a:latin typeface="Century Gothic" pitchFamily="34" charset="0"/>
              </a:rPr>
              <a:t>2009 </a:t>
            </a:r>
            <a:r>
              <a:rPr lang="en-US" dirty="0">
                <a:latin typeface="Century Gothic" pitchFamily="34" charset="0"/>
              </a:rPr>
              <a:t>Results: Why did you start your 1:1 program?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dgm" idx="1"/>
          </p:nvPr>
        </p:nvGraphicFramePr>
        <p:xfrm>
          <a:off x="422275" y="1371600"/>
          <a:ext cx="8493126" cy="5614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36538"/>
            <a:ext cx="7543800" cy="1295400"/>
          </a:xfrm>
        </p:spPr>
        <p:txBody>
          <a:bodyPr/>
          <a:lstStyle/>
          <a:p>
            <a:r>
              <a:rPr lang="en-US" sz="3700">
                <a:solidFill>
                  <a:srgbClr val="660066"/>
                </a:solidFill>
                <a:latin typeface="Century Gothic" pitchFamily="34" charset="0"/>
              </a:rPr>
              <a:t>2008 Results: Grade Level(s) of Students in 1:1 Programs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762000" y="1725613"/>
          <a:ext cx="7748588" cy="4814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36538"/>
            <a:ext cx="7543800" cy="1295400"/>
          </a:xfrm>
        </p:spPr>
        <p:txBody>
          <a:bodyPr/>
          <a:lstStyle/>
          <a:p>
            <a:r>
              <a:rPr lang="en-US" sz="3700" dirty="0" smtClean="0">
                <a:latin typeface="Century Gothic" pitchFamily="34" charset="0"/>
              </a:rPr>
              <a:t>2009 </a:t>
            </a:r>
            <a:r>
              <a:rPr lang="en-US" sz="3700" dirty="0">
                <a:latin typeface="Century Gothic" pitchFamily="34" charset="0"/>
              </a:rPr>
              <a:t>Results: Grade Level(s) of Students in 1:1 Programs</a:t>
            </a:r>
          </a:p>
        </p:txBody>
      </p:sp>
      <p:graphicFrame>
        <p:nvGraphicFramePr>
          <p:cNvPr id="6" name="Object 12"/>
          <p:cNvGraphicFramePr>
            <a:graphicFrameLocks noGrp="1" noChangeAspect="1"/>
          </p:cNvGraphicFramePr>
          <p:nvPr>
            <p:ph idx="1"/>
          </p:nvPr>
        </p:nvGraphicFramePr>
        <p:xfrm>
          <a:off x="762000" y="1725613"/>
          <a:ext cx="7748588" cy="4814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19100"/>
            <a:ext cx="7543800" cy="1020763"/>
          </a:xfrm>
        </p:spPr>
        <p:txBody>
          <a:bodyPr/>
          <a:lstStyle/>
          <a:p>
            <a:r>
              <a:rPr lang="en-US">
                <a:solidFill>
                  <a:srgbClr val="660066"/>
                </a:solidFill>
                <a:latin typeface="Century Gothic" pitchFamily="34" charset="0"/>
              </a:rPr>
              <a:t>2008 Results: How do programs pay for 1:1 devices?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09600" y="1428750"/>
          <a:ext cx="8001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77284" name="Text Box 4"/>
          <p:cNvSpPr txBox="1">
            <a:spLocks noChangeArrowheads="1"/>
          </p:cNvSpPr>
          <p:nvPr/>
        </p:nvSpPr>
        <p:spPr bwMode="auto">
          <a:xfrm>
            <a:off x="4495800" y="4495800"/>
            <a:ext cx="641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25%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19100"/>
            <a:ext cx="7543800" cy="1020763"/>
          </a:xfrm>
        </p:spPr>
        <p:txBody>
          <a:bodyPr/>
          <a:lstStyle/>
          <a:p>
            <a:r>
              <a:rPr lang="en-US" sz="3800" dirty="0" smtClean="0">
                <a:latin typeface="Century Gothic" pitchFamily="34" charset="0"/>
              </a:rPr>
              <a:t>2009 </a:t>
            </a:r>
            <a:r>
              <a:rPr lang="en-US" sz="3800" dirty="0">
                <a:latin typeface="Century Gothic" pitchFamily="34" charset="0"/>
              </a:rPr>
              <a:t>Results: How do programs pay for 1:1 devices?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508000" y="1746250"/>
          <a:ext cx="8234363" cy="532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14338"/>
            <a:ext cx="7543800" cy="1447800"/>
          </a:xfrm>
        </p:spPr>
        <p:txBody>
          <a:bodyPr/>
          <a:lstStyle/>
          <a:p>
            <a:r>
              <a:rPr lang="en-US" sz="3600">
                <a:solidFill>
                  <a:srgbClr val="660066"/>
                </a:solidFill>
                <a:latin typeface="Century Gothic" pitchFamily="34" charset="0"/>
              </a:rPr>
              <a:t>2008 Results: Special Areas of Interest and Need Regarding 1:1 Teaching and Learning</a:t>
            </a:r>
            <a:r>
              <a:rPr lang="en-US" sz="3600">
                <a:latin typeface="Century Gothic" pitchFamily="34" charset="0"/>
              </a:rPr>
              <a:t> </a:t>
            </a:r>
            <a:r>
              <a:rPr lang="en-US" sz="3600">
                <a:solidFill>
                  <a:srgbClr val="660066"/>
                </a:solidFill>
                <a:latin typeface="Century Gothic" pitchFamily="34" charset="0"/>
              </a:rPr>
              <a:t>Programs</a:t>
            </a:r>
          </a:p>
        </p:txBody>
      </p:sp>
      <p:graphicFrame>
        <p:nvGraphicFramePr>
          <p:cNvPr id="1379446" name="Group 118"/>
          <p:cNvGraphicFramePr>
            <a:graphicFrameLocks noGrp="1"/>
          </p:cNvGraphicFramePr>
          <p:nvPr>
            <p:ph type="tbl" idx="1"/>
          </p:nvPr>
        </p:nvGraphicFramePr>
        <p:xfrm>
          <a:off x="304800" y="2057400"/>
          <a:ext cx="8534400" cy="4191000"/>
        </p:xfrm>
        <a:graphic>
          <a:graphicData uri="http://schemas.openxmlformats.org/drawingml/2006/table">
            <a:tbl>
              <a:tblPr/>
              <a:tblGrid>
                <a:gridCol w="4876800"/>
                <a:gridCol w="1219200"/>
                <a:gridCol w="1219200"/>
                <a:gridCol w="1219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Area of Interest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Level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Financial Sustainability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65%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Teacher Professional Development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65%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Teacher and Staff Motivation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Leadership/Administrative Support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Teacher Technology Skills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Public Support (Government/Legislative)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Hardware and Network Maintenance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Technology Staff Support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79378" name="Text Box 50"/>
          <p:cNvSpPr txBox="1">
            <a:spLocks noChangeArrowheads="1"/>
          </p:cNvSpPr>
          <p:nvPr/>
        </p:nvSpPr>
        <p:spPr bwMode="auto">
          <a:xfrm>
            <a:off x="228600" y="6276975"/>
            <a:ext cx="8458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1">
                <a:latin typeface="Century Gothic" pitchFamily="34" charset="0"/>
              </a:rPr>
              <a:t>Please note that Level 1 is the highest rank/most important item, followed by Levels 2 and 3, respectively.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VERSION" val="2000"/>
  <p:tag name="ISGAMESHOW" val="False"/>
</p:tagLst>
</file>

<file path=ppt/theme/theme1.xml><?xml version="1.0" encoding="utf-8"?>
<a:theme xmlns:a="http://schemas.openxmlformats.org/drawingml/2006/main" name="Network">
  <a:themeElements>
    <a:clrScheme name="Network 12">
      <a:dk1>
        <a:srgbClr val="000000"/>
      </a:dk1>
      <a:lt1>
        <a:srgbClr val="FFFFFF"/>
      </a:lt1>
      <a:dk2>
        <a:srgbClr val="9A1802"/>
      </a:dk2>
      <a:lt2>
        <a:srgbClr val="CCCCFF"/>
      </a:lt2>
      <a:accent1>
        <a:srgbClr val="660066"/>
      </a:accent1>
      <a:accent2>
        <a:srgbClr val="9933FF"/>
      </a:accent2>
      <a:accent3>
        <a:srgbClr val="FFFFFF"/>
      </a:accent3>
      <a:accent4>
        <a:srgbClr val="000000"/>
      </a:accent4>
      <a:accent5>
        <a:srgbClr val="B8AAB8"/>
      </a:accent5>
      <a:accent6>
        <a:srgbClr val="8A2DE7"/>
      </a:accent6>
      <a:hlink>
        <a:srgbClr val="808080"/>
      </a:hlink>
      <a:folHlink>
        <a:srgbClr val="CCCC66"/>
      </a:folHlink>
    </a:clrScheme>
    <a:fontScheme name="Networ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1">
        <a:dk1>
          <a:srgbClr val="000000"/>
        </a:dk1>
        <a:lt1>
          <a:srgbClr val="FFFFFF"/>
        </a:lt1>
        <a:dk2>
          <a:srgbClr val="9A1802"/>
        </a:dk2>
        <a:lt2>
          <a:srgbClr val="CCCCFF"/>
        </a:lt2>
        <a:accent1>
          <a:srgbClr val="660066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B8AAB8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2">
        <a:dk1>
          <a:srgbClr val="000000"/>
        </a:dk1>
        <a:lt1>
          <a:srgbClr val="FFFFFF"/>
        </a:lt1>
        <a:dk2>
          <a:srgbClr val="9A1802"/>
        </a:dk2>
        <a:lt2>
          <a:srgbClr val="CCCCFF"/>
        </a:lt2>
        <a:accent1>
          <a:srgbClr val="660066"/>
        </a:accent1>
        <a:accent2>
          <a:srgbClr val="9933FF"/>
        </a:accent2>
        <a:accent3>
          <a:srgbClr val="FFFFFF"/>
        </a:accent3>
        <a:accent4>
          <a:srgbClr val="000000"/>
        </a:accent4>
        <a:accent5>
          <a:srgbClr val="B8AAB8"/>
        </a:accent5>
        <a:accent6>
          <a:srgbClr val="8A2DE7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30360</TotalTime>
  <Words>1381</Words>
  <Application>Microsoft PowerPoint</Application>
  <PresentationFormat>On-screen Show (4:3)</PresentationFormat>
  <Paragraphs>405</Paragraphs>
  <Slides>33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Times New Roman</vt:lpstr>
      <vt:lpstr>Arial</vt:lpstr>
      <vt:lpstr>Wingdings</vt:lpstr>
      <vt:lpstr>Century Gothic</vt:lpstr>
      <vt:lpstr>Network</vt:lpstr>
      <vt:lpstr>Microsoft Word Document</vt:lpstr>
      <vt:lpstr>One-to-One Programs a Report to National Directors – CoSN – 2009 </vt:lpstr>
      <vt:lpstr>Survey Demographics</vt:lpstr>
      <vt:lpstr>2008 Results: Why did you start your 1:1 program?</vt:lpstr>
      <vt:lpstr>2009 Results: Why did you start your 1:1 program?</vt:lpstr>
      <vt:lpstr>2008 Results: Grade Level(s) of Students in 1:1 Programs</vt:lpstr>
      <vt:lpstr>2009 Results: Grade Level(s) of Students in 1:1 Programs</vt:lpstr>
      <vt:lpstr>2008 Results: How do programs pay for 1:1 devices?</vt:lpstr>
      <vt:lpstr>2009 Results: How do programs pay for 1:1 devices?</vt:lpstr>
      <vt:lpstr>2008 Results: Special Areas of Interest and Need Regarding 1:1 Teaching and Learning Programs</vt:lpstr>
      <vt:lpstr>2008 Results: Special Areas of Interest and Need Regarding 1:1 Teaching and Learning Programs (cont.)</vt:lpstr>
      <vt:lpstr>2008 Results: Special Areas of Interest and Need Regarding 1:1 Teaching and Learning Programs (cont.)</vt:lpstr>
      <vt:lpstr>2008 Results: Special Areas of Interest and Need Regarding 1:1 Teaching and Learning Programs (cont.)</vt:lpstr>
      <vt:lpstr>2009 Results: Special Areas of Interest and Need Regarding 1:1 Teaching and Learning Programs</vt:lpstr>
      <vt:lpstr>2009 Results: Special Areas of Interest and Need Regarding 1:1 Teaching and Learning Programs (cont.)</vt:lpstr>
      <vt:lpstr>2009 Results: Special Areas of Interest and Need Regarding 1:1 Teaching and Learning Programs (cont.)</vt:lpstr>
      <vt:lpstr>  2009 Results: Special Areas of Interest and Need Regarding 1:1 Teaching and Learning Programs (cont.)</vt:lpstr>
      <vt:lpstr>2008 Results: Types of Student Devices  Being Used in 1:1 Programs</vt:lpstr>
      <vt:lpstr>2009 Results: Types of Student Devices Being Used in 1:1 Programs</vt:lpstr>
      <vt:lpstr>Next Generation Ultra Portable Devices 2008</vt:lpstr>
      <vt:lpstr>Next Generation Ultra Portable Devices in 2009</vt:lpstr>
      <vt:lpstr>2008 Results: Length of Time in 1:1</vt:lpstr>
      <vt:lpstr>Slide 22</vt:lpstr>
      <vt:lpstr>2008 Results: Year that Planning Started in the Development of 1:1 Programs</vt:lpstr>
      <vt:lpstr>2009 Results: Year that Planning Started in the Development of 1:1 Programs</vt:lpstr>
      <vt:lpstr>Vendors and Devices 2008</vt:lpstr>
      <vt:lpstr>Vendors and Devices 2009</vt:lpstr>
      <vt:lpstr>2008 Results: Are research results on the impact or costs of your 1:1 program available?</vt:lpstr>
      <vt:lpstr>2009 Results: Are research results available on the impact or costs of your 1:1 program?</vt:lpstr>
      <vt:lpstr>Funding for 1:1 Devices</vt:lpstr>
      <vt:lpstr>What Are Top Priorities for 2009?</vt:lpstr>
      <vt:lpstr>What Are Top Priorities for 2009?</vt:lpstr>
      <vt:lpstr>What Are Top Priorities for 2009?</vt:lpstr>
      <vt:lpstr>Slide 33</vt:lpstr>
    </vt:vector>
  </TitlesOfParts>
  <Company>Michigan Virtual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Jan. 2000 presentation to Western Michigan Univ.</dc:subject>
  <dc:creator>David Spencer</dc:creator>
  <cp:lastModifiedBy> </cp:lastModifiedBy>
  <cp:revision>597</cp:revision>
  <cp:lastPrinted>2002-07-06T13:59:27Z</cp:lastPrinted>
  <dcterms:created xsi:type="dcterms:W3CDTF">1999-11-02T16:03:48Z</dcterms:created>
  <dcterms:modified xsi:type="dcterms:W3CDTF">2009-03-10T20:03:42Z</dcterms:modified>
</cp:coreProperties>
</file>